
<file path=[Content_Types].xml><?xml version="1.0" encoding="utf-8"?>
<Types xmlns="http://schemas.openxmlformats.org/package/2006/content-types">
  <Default Extension="A48332D0" ContentType="image/png"/>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190"/>
  </p:notesMasterIdLst>
  <p:sldIdLst>
    <p:sldId id="446" r:id="rId5"/>
    <p:sldId id="259" r:id="rId6"/>
    <p:sldId id="447" r:id="rId7"/>
    <p:sldId id="261" r:id="rId8"/>
    <p:sldId id="262" r:id="rId9"/>
    <p:sldId id="263" r:id="rId10"/>
    <p:sldId id="448" r:id="rId11"/>
    <p:sldId id="265" r:id="rId12"/>
    <p:sldId id="449" r:id="rId13"/>
    <p:sldId id="267" r:id="rId14"/>
    <p:sldId id="268" r:id="rId15"/>
    <p:sldId id="450" r:id="rId16"/>
    <p:sldId id="270" r:id="rId17"/>
    <p:sldId id="271" r:id="rId18"/>
    <p:sldId id="272" r:id="rId19"/>
    <p:sldId id="273" r:id="rId20"/>
    <p:sldId id="451" r:id="rId21"/>
    <p:sldId id="275" r:id="rId22"/>
    <p:sldId id="276" r:id="rId23"/>
    <p:sldId id="277" r:id="rId24"/>
    <p:sldId id="278" r:id="rId25"/>
    <p:sldId id="279" r:id="rId26"/>
    <p:sldId id="452" r:id="rId27"/>
    <p:sldId id="281" r:id="rId28"/>
    <p:sldId id="282" r:id="rId29"/>
    <p:sldId id="283" r:id="rId30"/>
    <p:sldId id="284" r:id="rId31"/>
    <p:sldId id="285" r:id="rId32"/>
    <p:sldId id="453" r:id="rId33"/>
    <p:sldId id="287" r:id="rId34"/>
    <p:sldId id="288" r:id="rId35"/>
    <p:sldId id="289" r:id="rId36"/>
    <p:sldId id="290" r:id="rId37"/>
    <p:sldId id="291" r:id="rId38"/>
    <p:sldId id="454" r:id="rId39"/>
    <p:sldId id="293" r:id="rId40"/>
    <p:sldId id="294" r:id="rId41"/>
    <p:sldId id="295" r:id="rId42"/>
    <p:sldId id="297" r:id="rId43"/>
    <p:sldId id="298" r:id="rId44"/>
    <p:sldId id="299"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455" r:id="rId61"/>
    <p:sldId id="317" r:id="rId62"/>
    <p:sldId id="318" r:id="rId63"/>
    <p:sldId id="319" r:id="rId64"/>
    <p:sldId id="320" r:id="rId65"/>
    <p:sldId id="321" r:id="rId66"/>
    <p:sldId id="323" r:id="rId67"/>
    <p:sldId id="325" r:id="rId68"/>
    <p:sldId id="326" r:id="rId69"/>
    <p:sldId id="327" r:id="rId70"/>
    <p:sldId id="328" r:id="rId71"/>
    <p:sldId id="456" r:id="rId72"/>
    <p:sldId id="330" r:id="rId73"/>
    <p:sldId id="331" r:id="rId74"/>
    <p:sldId id="457" r:id="rId75"/>
    <p:sldId id="338" r:id="rId76"/>
    <p:sldId id="339" r:id="rId77"/>
    <p:sldId id="340" r:id="rId78"/>
    <p:sldId id="341" r:id="rId79"/>
    <p:sldId id="342" r:id="rId80"/>
    <p:sldId id="343" r:id="rId81"/>
    <p:sldId id="344" r:id="rId82"/>
    <p:sldId id="345" r:id="rId83"/>
    <p:sldId id="346" r:id="rId84"/>
    <p:sldId id="347" r:id="rId85"/>
    <p:sldId id="348" r:id="rId86"/>
    <p:sldId id="349" r:id="rId87"/>
    <p:sldId id="350" r:id="rId88"/>
    <p:sldId id="351" r:id="rId89"/>
    <p:sldId id="352" r:id="rId90"/>
    <p:sldId id="353" r:id="rId91"/>
    <p:sldId id="366" r:id="rId92"/>
    <p:sldId id="367" r:id="rId93"/>
    <p:sldId id="458" r:id="rId94"/>
    <p:sldId id="369" r:id="rId95"/>
    <p:sldId id="371" r:id="rId96"/>
    <p:sldId id="372" r:id="rId97"/>
    <p:sldId id="373" r:id="rId98"/>
    <p:sldId id="459" r:id="rId99"/>
    <p:sldId id="375" r:id="rId100"/>
    <p:sldId id="376" r:id="rId101"/>
    <p:sldId id="377" r:id="rId102"/>
    <p:sldId id="378" r:id="rId103"/>
    <p:sldId id="460" r:id="rId104"/>
    <p:sldId id="381" r:id="rId105"/>
    <p:sldId id="382" r:id="rId106"/>
    <p:sldId id="383" r:id="rId107"/>
    <p:sldId id="384" r:id="rId108"/>
    <p:sldId id="385" r:id="rId109"/>
    <p:sldId id="386" r:id="rId110"/>
    <p:sldId id="416" r:id="rId111"/>
    <p:sldId id="417" r:id="rId112"/>
    <p:sldId id="418" r:id="rId113"/>
    <p:sldId id="461" r:id="rId114"/>
    <p:sldId id="420" r:id="rId115"/>
    <p:sldId id="421" r:id="rId116"/>
    <p:sldId id="422" r:id="rId117"/>
    <p:sldId id="423" r:id="rId118"/>
    <p:sldId id="424" r:id="rId119"/>
    <p:sldId id="462" r:id="rId120"/>
    <p:sldId id="426" r:id="rId121"/>
    <p:sldId id="427" r:id="rId122"/>
    <p:sldId id="428" r:id="rId123"/>
    <p:sldId id="429" r:id="rId124"/>
    <p:sldId id="431" r:id="rId125"/>
    <p:sldId id="432" r:id="rId126"/>
    <p:sldId id="433" r:id="rId127"/>
    <p:sldId id="434" r:id="rId128"/>
    <p:sldId id="436" r:id="rId129"/>
    <p:sldId id="437" r:id="rId130"/>
    <p:sldId id="463" r:id="rId131"/>
    <p:sldId id="439" r:id="rId132"/>
    <p:sldId id="440" r:id="rId133"/>
    <p:sldId id="441" r:id="rId134"/>
    <p:sldId id="442" r:id="rId135"/>
    <p:sldId id="464" r:id="rId136"/>
    <p:sldId id="444" r:id="rId137"/>
    <p:sldId id="445" r:id="rId138"/>
    <p:sldId id="467" r:id="rId139"/>
    <p:sldId id="468" r:id="rId140"/>
    <p:sldId id="469" r:id="rId141"/>
    <p:sldId id="470" r:id="rId142"/>
    <p:sldId id="471" r:id="rId143"/>
    <p:sldId id="472" r:id="rId144"/>
    <p:sldId id="473" r:id="rId145"/>
    <p:sldId id="474" r:id="rId146"/>
    <p:sldId id="475" r:id="rId147"/>
    <p:sldId id="476" r:id="rId148"/>
    <p:sldId id="477" r:id="rId149"/>
    <p:sldId id="478" r:id="rId150"/>
    <p:sldId id="479" r:id="rId151"/>
    <p:sldId id="480" r:id="rId152"/>
    <p:sldId id="481" r:id="rId153"/>
    <p:sldId id="482" r:id="rId154"/>
    <p:sldId id="483" r:id="rId155"/>
    <p:sldId id="484" r:id="rId156"/>
    <p:sldId id="485" r:id="rId157"/>
    <p:sldId id="486" r:id="rId158"/>
    <p:sldId id="487" r:id="rId159"/>
    <p:sldId id="488" r:id="rId160"/>
    <p:sldId id="489" r:id="rId161"/>
    <p:sldId id="490" r:id="rId162"/>
    <p:sldId id="491" r:id="rId163"/>
    <p:sldId id="492" r:id="rId164"/>
    <p:sldId id="493" r:id="rId165"/>
    <p:sldId id="494" r:id="rId166"/>
    <p:sldId id="495" r:id="rId167"/>
    <p:sldId id="496" r:id="rId168"/>
    <p:sldId id="497" r:id="rId169"/>
    <p:sldId id="498" r:id="rId170"/>
    <p:sldId id="499" r:id="rId171"/>
    <p:sldId id="500" r:id="rId172"/>
    <p:sldId id="501" r:id="rId173"/>
    <p:sldId id="502" r:id="rId174"/>
    <p:sldId id="503" r:id="rId175"/>
    <p:sldId id="504" r:id="rId176"/>
    <p:sldId id="505" r:id="rId177"/>
    <p:sldId id="506" r:id="rId178"/>
    <p:sldId id="507" r:id="rId179"/>
    <p:sldId id="465" r:id="rId180"/>
    <p:sldId id="357" r:id="rId181"/>
    <p:sldId id="358" r:id="rId182"/>
    <p:sldId id="359" r:id="rId183"/>
    <p:sldId id="360" r:id="rId184"/>
    <p:sldId id="361" r:id="rId185"/>
    <p:sldId id="362" r:id="rId186"/>
    <p:sldId id="363" r:id="rId187"/>
    <p:sldId id="435" r:id="rId188"/>
    <p:sldId id="466" r:id="rId189"/>
  </p:sldIdLst>
  <p:sldSz cx="12192000" cy="6858000"/>
  <p:notesSz cx="6858000" cy="9144000"/>
  <p:embeddedFontLst>
    <p:embeddedFont>
      <p:font typeface="Kanit SemiBold" pitchFamily="2" charset="-34"/>
      <p:bold r:id="rId191"/>
      <p:boldItalic r:id="rId192"/>
    </p:embeddedFont>
    <p:embeddedFont>
      <p:font typeface="Raleway" panose="020B0503030101060003" pitchFamily="34" charset="0"/>
      <p:regular r:id="rId193"/>
      <p:bold r:id="rId194"/>
      <p:italic r:id="rId195"/>
      <p:boldItalic r:id="rId196"/>
    </p:embeddedFont>
    <p:embeddedFont>
      <p:font typeface="Segoe UI" panose="020B0502040204020203" pitchFamily="34" charset="0"/>
      <p:regular r:id="rId197"/>
      <p:bold r:id="rId198"/>
      <p:italic r:id="rId199"/>
      <p:boldItalic r:id="rId20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CD70A8C-C328-49C4-B53C-8275621DFA51}">
          <p14:sldIdLst>
            <p14:sldId id="446"/>
            <p14:sldId id="259"/>
          </p14:sldIdLst>
        </p14:section>
        <p14:section name="2013" id="{7932FED5-33CA-468B-9E7E-96289EC71557}">
          <p14:sldIdLst>
            <p14:sldId id="447"/>
            <p14:sldId id="261"/>
            <p14:sldId id="262"/>
            <p14:sldId id="263"/>
          </p14:sldIdLst>
        </p14:section>
        <p14:section name="2013 SP1" id="{E73D5446-06A6-421D-A563-71FFFA4B27F9}">
          <p14:sldIdLst>
            <p14:sldId id="448"/>
            <p14:sldId id="265"/>
          </p14:sldIdLst>
        </p14:section>
        <p14:section name="2013 R2" id="{48D23B43-57C5-4FF9-A4DE-7E80BA619EAA}">
          <p14:sldIdLst>
            <p14:sldId id="449"/>
            <p14:sldId id="267"/>
            <p14:sldId id="268"/>
          </p14:sldIdLst>
        </p14:section>
        <p14:section name="2013 R2S" id="{7F09CE5B-D0BB-483C-9913-16636AFA90C0}">
          <p14:sldIdLst>
            <p14:sldId id="450"/>
            <p14:sldId id="270"/>
            <p14:sldId id="271"/>
            <p14:sldId id="272"/>
            <p14:sldId id="273"/>
          </p14:sldIdLst>
        </p14:section>
        <p14:section name="2015" id="{087EC880-FB19-496A-9450-46DB362A6E05}">
          <p14:sldIdLst>
            <p14:sldId id="451"/>
            <p14:sldId id="275"/>
            <p14:sldId id="276"/>
            <p14:sldId id="277"/>
            <p14:sldId id="278"/>
            <p14:sldId id="279"/>
          </p14:sldIdLst>
        </p14:section>
        <p14:section name="2016" id="{90DA72B1-3AE1-4C3D-A0E9-36E75E7ED2D8}">
          <p14:sldIdLst>
            <p14:sldId id="452"/>
            <p14:sldId id="281"/>
            <p14:sldId id="282"/>
            <p14:sldId id="283"/>
            <p14:sldId id="284"/>
            <p14:sldId id="285"/>
          </p14:sldIdLst>
        </p14:section>
        <p14:section name="2017" id="{12BFBB83-5763-472F-92D5-6BE7852A51EF}">
          <p14:sldIdLst>
            <p14:sldId id="453"/>
            <p14:sldId id="287"/>
            <p14:sldId id="288"/>
            <p14:sldId id="289"/>
            <p14:sldId id="290"/>
            <p14:sldId id="291"/>
          </p14:sldIdLst>
        </p14:section>
        <p14:section name="2018" id="{86764A8B-5588-4D0B-958C-716CE8058E04}">
          <p14:sldIdLst>
            <p14:sldId id="454"/>
            <p14:sldId id="293"/>
            <p14:sldId id="294"/>
            <p14:sldId id="295"/>
            <p14:sldId id="297"/>
            <p14:sldId id="298"/>
            <p14:sldId id="299"/>
            <p14:sldId id="301"/>
            <p14:sldId id="302"/>
            <p14:sldId id="303"/>
            <p14:sldId id="304"/>
            <p14:sldId id="305"/>
            <p14:sldId id="306"/>
            <p14:sldId id="307"/>
            <p14:sldId id="308"/>
            <p14:sldId id="309"/>
            <p14:sldId id="310"/>
            <p14:sldId id="311"/>
            <p14:sldId id="312"/>
            <p14:sldId id="313"/>
            <p14:sldId id="314"/>
            <p14:sldId id="315"/>
          </p14:sldIdLst>
        </p14:section>
        <p14:section name="BC13" id="{ADE8F4D0-8E49-43BF-AFFB-3BB50B11F7C1}">
          <p14:sldIdLst>
            <p14:sldId id="455"/>
            <p14:sldId id="317"/>
            <p14:sldId id="318"/>
            <p14:sldId id="319"/>
            <p14:sldId id="320"/>
            <p14:sldId id="321"/>
            <p14:sldId id="323"/>
            <p14:sldId id="325"/>
            <p14:sldId id="326"/>
            <p14:sldId id="327"/>
            <p14:sldId id="328"/>
          </p14:sldIdLst>
        </p14:section>
        <p14:section name="BC13R2" id="{76B0639A-8AAA-450E-B89A-9A68865FF846}">
          <p14:sldIdLst>
            <p14:sldId id="456"/>
            <p14:sldId id="330"/>
            <p14:sldId id="331"/>
          </p14:sldIdLst>
        </p14:section>
        <p14:section name="20.2" id="{9F84DC4D-9D78-4EB6-A082-0885FE292795}">
          <p14:sldIdLst>
            <p14:sldId id="457"/>
            <p14:sldId id="338"/>
            <p14:sldId id="339"/>
            <p14:sldId id="340"/>
            <p14:sldId id="341"/>
            <p14:sldId id="342"/>
            <p14:sldId id="343"/>
            <p14:sldId id="344"/>
            <p14:sldId id="345"/>
            <p14:sldId id="346"/>
            <p14:sldId id="347"/>
            <p14:sldId id="348"/>
            <p14:sldId id="349"/>
            <p14:sldId id="350"/>
            <p14:sldId id="351"/>
            <p14:sldId id="352"/>
            <p14:sldId id="353"/>
            <p14:sldId id="366"/>
            <p14:sldId id="367"/>
          </p14:sldIdLst>
        </p14:section>
        <p14:section name="21.1" id="{73FA7B9B-7EC8-44DD-9B30-AA483B662BD7}">
          <p14:sldIdLst>
            <p14:sldId id="458"/>
            <p14:sldId id="369"/>
            <p14:sldId id="371"/>
            <p14:sldId id="372"/>
            <p14:sldId id="373"/>
          </p14:sldIdLst>
        </p14:section>
        <p14:section name="21.2" id="{F96D4316-7CF1-4494-9CB0-F6AB1ED2B950}">
          <p14:sldIdLst>
            <p14:sldId id="459"/>
            <p14:sldId id="375"/>
            <p14:sldId id="376"/>
            <p14:sldId id="377"/>
            <p14:sldId id="378"/>
          </p14:sldIdLst>
        </p14:section>
        <p14:section name="22.1" id="{B7C181E9-60E1-483A-AA44-C3FF13E7E23D}">
          <p14:sldIdLst>
            <p14:sldId id="460"/>
            <p14:sldId id="381"/>
            <p14:sldId id="382"/>
            <p14:sldId id="383"/>
            <p14:sldId id="384"/>
            <p14:sldId id="385"/>
            <p14:sldId id="386"/>
            <p14:sldId id="416"/>
            <p14:sldId id="417"/>
            <p14:sldId id="418"/>
          </p14:sldIdLst>
        </p14:section>
        <p14:section name="22.2" id="{0F761569-B221-41F7-8AB4-0541F87C4159}">
          <p14:sldIdLst>
            <p14:sldId id="461"/>
            <p14:sldId id="420"/>
            <p14:sldId id="421"/>
            <p14:sldId id="422"/>
            <p14:sldId id="423"/>
            <p14:sldId id="424"/>
          </p14:sldIdLst>
        </p14:section>
        <p14:section name="23.1" id="{E44FA1ED-1C05-4015-9847-F59402E7BCEA}">
          <p14:sldIdLst>
            <p14:sldId id="462"/>
            <p14:sldId id="426"/>
            <p14:sldId id="427"/>
            <p14:sldId id="428"/>
            <p14:sldId id="429"/>
            <p14:sldId id="431"/>
            <p14:sldId id="432"/>
            <p14:sldId id="433"/>
            <p14:sldId id="434"/>
            <p14:sldId id="436"/>
            <p14:sldId id="437"/>
          </p14:sldIdLst>
        </p14:section>
        <p14:section name="23.2" id="{495653BE-B480-4FC0-AB1E-609B013B6308}">
          <p14:sldIdLst>
            <p14:sldId id="463"/>
            <p14:sldId id="439"/>
            <p14:sldId id="440"/>
            <p14:sldId id="441"/>
            <p14:sldId id="442"/>
          </p14:sldIdLst>
        </p14:section>
        <p14:section name="24.1" id="{9F40793C-6202-4E78-820D-BF6678C168C2}">
          <p14:sldIdLst>
            <p14:sldId id="464"/>
            <p14:sldId id="444"/>
            <p14:sldId id="445"/>
            <p14:sldId id="467"/>
            <p14:sldId id="468"/>
            <p14:sldId id="469"/>
            <p14:sldId id="470"/>
            <p14:sldId id="471"/>
            <p14:sldId id="472"/>
          </p14:sldIdLst>
        </p14:section>
        <p14:section name="24.2" id="{DF773E7C-2C46-4134-A897-138E71C27776}">
          <p14:sldIdLst>
            <p14:sldId id="473"/>
            <p14:sldId id="474"/>
            <p14:sldId id="475"/>
            <p14:sldId id="476"/>
            <p14:sldId id="477"/>
            <p14:sldId id="478"/>
            <p14:sldId id="479"/>
            <p14:sldId id="480"/>
            <p14:sldId id="481"/>
            <p14:sldId id="482"/>
          </p14:sldIdLst>
        </p14:section>
        <p14:section name="25.1" id="{75A79195-16C9-4F09-83E5-CF3D7A7E6F86}">
          <p14:sldIdLst>
            <p14:sldId id="483"/>
            <p14:sldId id="484"/>
            <p14:sldId id="485"/>
            <p14:sldId id="486"/>
            <p14:sldId id="487"/>
            <p14:sldId id="488"/>
            <p14:sldId id="489"/>
            <p14:sldId id="490"/>
            <p14:sldId id="491"/>
            <p14:sldId id="492"/>
            <p14:sldId id="493"/>
            <p14:sldId id="494"/>
            <p14:sldId id="495"/>
          </p14:sldIdLst>
        </p14:section>
        <p14:section name="25.2" id="{00039698-9F08-4547-B97A-384E9FC46F40}">
          <p14:sldIdLst>
            <p14:sldId id="496"/>
            <p14:sldId id="497"/>
            <p14:sldId id="498"/>
            <p14:sldId id="499"/>
            <p14:sldId id="500"/>
            <p14:sldId id="501"/>
            <p14:sldId id="502"/>
            <p14:sldId id="503"/>
            <p14:sldId id="504"/>
            <p14:sldId id="505"/>
            <p14:sldId id="506"/>
            <p14:sldId id="507"/>
          </p14:sldIdLst>
        </p14:section>
        <p14:section name="General Information" id="{C93327A6-10B8-4258-90CD-4AE828A3218C}">
          <p14:sldIdLst>
            <p14:sldId id="465"/>
            <p14:sldId id="357"/>
            <p14:sldId id="358"/>
            <p14:sldId id="359"/>
            <p14:sldId id="360"/>
            <p14:sldId id="361"/>
            <p14:sldId id="362"/>
            <p14:sldId id="363"/>
            <p14:sldId id="435"/>
            <p14:sldId id="46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2015F"/>
    <a:srgbClr val="E3F1FB"/>
    <a:srgbClr val="99E7EF"/>
    <a:srgbClr val="FFFFFF"/>
    <a:srgbClr val="000000"/>
    <a:srgbClr val="3DB4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85" d="100"/>
          <a:sy n="85" d="100"/>
        </p:scale>
        <p:origin x="427"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font" Target="fonts/font1.fntdata"/><Relationship Id="rId196" Type="http://schemas.openxmlformats.org/officeDocument/2006/relationships/font" Target="fonts/font6.fntdata"/><Relationship Id="rId200" Type="http://schemas.openxmlformats.org/officeDocument/2006/relationships/font" Target="fonts/font10.fntdata"/><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144" Type="http://schemas.openxmlformats.org/officeDocument/2006/relationships/slide" Target="slides/slide140.xml"/><Relationship Id="rId149" Type="http://schemas.openxmlformats.org/officeDocument/2006/relationships/slide" Target="slides/slide14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160" Type="http://schemas.openxmlformats.org/officeDocument/2006/relationships/slide" Target="slides/slide156.xml"/><Relationship Id="rId165" Type="http://schemas.openxmlformats.org/officeDocument/2006/relationships/slide" Target="slides/slide161.xml"/><Relationship Id="rId181" Type="http://schemas.openxmlformats.org/officeDocument/2006/relationships/slide" Target="slides/slide177.xml"/><Relationship Id="rId186" Type="http://schemas.openxmlformats.org/officeDocument/2006/relationships/slide" Target="slides/slide182.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slide" Target="slides/slide146.xml"/><Relationship Id="rId155" Type="http://schemas.openxmlformats.org/officeDocument/2006/relationships/slide" Target="slides/slide151.xml"/><Relationship Id="rId171" Type="http://schemas.openxmlformats.org/officeDocument/2006/relationships/slide" Target="slides/slide167.xml"/><Relationship Id="rId176" Type="http://schemas.openxmlformats.org/officeDocument/2006/relationships/slide" Target="slides/slide172.xml"/><Relationship Id="rId192" Type="http://schemas.openxmlformats.org/officeDocument/2006/relationships/font" Target="fonts/font2.fntdata"/><Relationship Id="rId197" Type="http://schemas.openxmlformats.org/officeDocument/2006/relationships/font" Target="fonts/font7.fntdata"/><Relationship Id="rId201" Type="http://schemas.openxmlformats.org/officeDocument/2006/relationships/presProps" Target="presProps.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openxmlformats.org/officeDocument/2006/relationships/slide" Target="slides/slide157.xml"/><Relationship Id="rId166" Type="http://schemas.openxmlformats.org/officeDocument/2006/relationships/slide" Target="slides/slide162.xml"/><Relationship Id="rId182" Type="http://schemas.openxmlformats.org/officeDocument/2006/relationships/slide" Target="slides/slide178.xml"/><Relationship Id="rId187" Type="http://schemas.openxmlformats.org/officeDocument/2006/relationships/slide" Target="slides/slide183.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font" Target="fonts/font8.fntdata"/><Relationship Id="rId172" Type="http://schemas.openxmlformats.org/officeDocument/2006/relationships/slide" Target="slides/slide168.xml"/><Relationship Id="rId193" Type="http://schemas.openxmlformats.org/officeDocument/2006/relationships/font" Target="fonts/font3.fntdata"/><Relationship Id="rId202" Type="http://schemas.openxmlformats.org/officeDocument/2006/relationships/viewProps" Target="viewProp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slide" Target="slides/slide179.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font" Target="fonts/font4.fntdata"/><Relationship Id="rId199" Type="http://schemas.openxmlformats.org/officeDocument/2006/relationships/font" Target="fonts/font9.fntdata"/><Relationship Id="rId203"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189" Type="http://schemas.openxmlformats.org/officeDocument/2006/relationships/slide" Target="slides/slide185.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5" Type="http://schemas.openxmlformats.org/officeDocument/2006/relationships/font" Target="fonts/font5.fntdata"/><Relationship Id="rId190" Type="http://schemas.openxmlformats.org/officeDocument/2006/relationships/notesMaster" Target="notesMasters/notesMaster1.xml"/><Relationship Id="rId204" Type="http://schemas.openxmlformats.org/officeDocument/2006/relationships/tableStyles" Target="tableStyle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B686A8-24D9-436A-9F6F-B274B48AA5BA}" type="datetimeFigureOut">
              <a:rPr lang="en-US" smtClean="0"/>
              <a:t>7/28/2026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AA572A-D496-42DA-9558-340FC8152822}" type="slidenum">
              <a:rPr lang="en-US" smtClean="0"/>
              <a:t>‹#›</a:t>
            </a:fld>
            <a:endParaRPr lang="en-US" dirty="0"/>
          </a:p>
        </p:txBody>
      </p:sp>
    </p:spTree>
    <p:extLst>
      <p:ext uri="{BB962C8B-B14F-4D97-AF65-F5344CB8AC3E}">
        <p14:creationId xmlns:p14="http://schemas.microsoft.com/office/powerpoint/2010/main" val="2428400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ED49F0-ACF3-4DEE-BB52-1771C8DDC5A8}" type="slidenum">
              <a:rPr lang="en-US" smtClean="0"/>
              <a:t>37</a:t>
            </a:fld>
            <a:endParaRPr lang="en-US" dirty="0"/>
          </a:p>
        </p:txBody>
      </p:sp>
      <p:sp>
        <p:nvSpPr>
          <p:cNvPr id="5" name="Footer Placeholder 4"/>
          <p:cNvSpPr>
            <a:spLocks noGrp="1"/>
          </p:cNvSpPr>
          <p:nvPr>
            <p:ph type="ftr" sz="quarter" idx="11"/>
          </p:nvPr>
        </p:nvSpPr>
        <p:spPr/>
        <p:txBody>
          <a:bodyPr/>
          <a:lstStyle/>
          <a:p>
            <a:r>
              <a:rPr lang="en-US" dirty="0"/>
              <a:t>© TRIMIT A/S, Toldboden 1, 8800 Viborg</a:t>
            </a:r>
          </a:p>
        </p:txBody>
      </p:sp>
      <p:sp>
        <p:nvSpPr>
          <p:cNvPr id="6" name="Header Placeholder 5"/>
          <p:cNvSpPr>
            <a:spLocks noGrp="1"/>
          </p:cNvSpPr>
          <p:nvPr>
            <p:ph type="hdr" sz="quarter" idx="12"/>
          </p:nvPr>
        </p:nvSpPr>
        <p:spPr/>
        <p:txBody>
          <a:bodyPr/>
          <a:lstStyle/>
          <a:p>
            <a:r>
              <a:rPr lang="en-US" dirty="0"/>
              <a:t>TRIMIT 2017-BC13</a:t>
            </a:r>
          </a:p>
        </p:txBody>
      </p:sp>
    </p:spTree>
    <p:extLst>
      <p:ext uri="{BB962C8B-B14F-4D97-AF65-F5344CB8AC3E}">
        <p14:creationId xmlns:p14="http://schemas.microsoft.com/office/powerpoint/2010/main" val="21027106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0EED49F0-ACF3-4DEE-BB52-1771C8DDC5A8}" type="slidenum">
              <a:rPr lang="en-US" smtClean="0"/>
              <a:t>46</a:t>
            </a:fld>
            <a:endParaRPr lang="en-US" dirty="0"/>
          </a:p>
        </p:txBody>
      </p:sp>
      <p:sp>
        <p:nvSpPr>
          <p:cNvPr id="5" name="Footer Placeholder 4"/>
          <p:cNvSpPr>
            <a:spLocks noGrp="1"/>
          </p:cNvSpPr>
          <p:nvPr>
            <p:ph type="ftr" sz="quarter" idx="11"/>
          </p:nvPr>
        </p:nvSpPr>
        <p:spPr/>
        <p:txBody>
          <a:bodyPr/>
          <a:lstStyle/>
          <a:p>
            <a:r>
              <a:rPr lang="en-US" dirty="0"/>
              <a:t>© TRIMIT A/S, Toldboden 1, 8800 Viborg</a:t>
            </a:r>
          </a:p>
        </p:txBody>
      </p:sp>
      <p:sp>
        <p:nvSpPr>
          <p:cNvPr id="6" name="Header Placeholder 5"/>
          <p:cNvSpPr>
            <a:spLocks noGrp="1"/>
          </p:cNvSpPr>
          <p:nvPr>
            <p:ph type="hdr" sz="quarter" idx="12"/>
          </p:nvPr>
        </p:nvSpPr>
        <p:spPr/>
        <p:txBody>
          <a:bodyPr/>
          <a:lstStyle/>
          <a:p>
            <a:r>
              <a:rPr lang="en-US" dirty="0"/>
              <a:t>TRIMIT 2017-BC13</a:t>
            </a:r>
          </a:p>
        </p:txBody>
      </p:sp>
    </p:spTree>
    <p:extLst>
      <p:ext uri="{BB962C8B-B14F-4D97-AF65-F5344CB8AC3E}">
        <p14:creationId xmlns:p14="http://schemas.microsoft.com/office/powerpoint/2010/main" val="32026457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0EED49F0-ACF3-4DEE-BB52-1771C8DDC5A8}" type="slidenum">
              <a:rPr lang="en-US" smtClean="0"/>
              <a:t>47</a:t>
            </a:fld>
            <a:endParaRPr lang="en-US" dirty="0"/>
          </a:p>
        </p:txBody>
      </p:sp>
      <p:sp>
        <p:nvSpPr>
          <p:cNvPr id="5" name="Footer Placeholder 4"/>
          <p:cNvSpPr>
            <a:spLocks noGrp="1"/>
          </p:cNvSpPr>
          <p:nvPr>
            <p:ph type="ftr" sz="quarter" idx="11"/>
          </p:nvPr>
        </p:nvSpPr>
        <p:spPr/>
        <p:txBody>
          <a:bodyPr/>
          <a:lstStyle/>
          <a:p>
            <a:r>
              <a:rPr lang="en-US" dirty="0"/>
              <a:t>© TRIMIT A/S, Toldboden 1, 8800 Viborg</a:t>
            </a:r>
          </a:p>
        </p:txBody>
      </p:sp>
      <p:sp>
        <p:nvSpPr>
          <p:cNvPr id="6" name="Header Placeholder 5"/>
          <p:cNvSpPr>
            <a:spLocks noGrp="1"/>
          </p:cNvSpPr>
          <p:nvPr>
            <p:ph type="hdr" sz="quarter" idx="12"/>
          </p:nvPr>
        </p:nvSpPr>
        <p:spPr/>
        <p:txBody>
          <a:bodyPr/>
          <a:lstStyle/>
          <a:p>
            <a:r>
              <a:rPr lang="en-US" dirty="0"/>
              <a:t>TRIMIT 2017-BC13</a:t>
            </a:r>
          </a:p>
        </p:txBody>
      </p:sp>
    </p:spTree>
    <p:extLst>
      <p:ext uri="{BB962C8B-B14F-4D97-AF65-F5344CB8AC3E}">
        <p14:creationId xmlns:p14="http://schemas.microsoft.com/office/powerpoint/2010/main" val="5497989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0EED49F0-ACF3-4DEE-BB52-1771C8DDC5A8}" type="slidenum">
              <a:rPr lang="en-US" smtClean="0"/>
              <a:t>48</a:t>
            </a:fld>
            <a:endParaRPr lang="en-US" dirty="0"/>
          </a:p>
        </p:txBody>
      </p:sp>
      <p:sp>
        <p:nvSpPr>
          <p:cNvPr id="5" name="Footer Placeholder 4"/>
          <p:cNvSpPr>
            <a:spLocks noGrp="1"/>
          </p:cNvSpPr>
          <p:nvPr>
            <p:ph type="ftr" sz="quarter" idx="11"/>
          </p:nvPr>
        </p:nvSpPr>
        <p:spPr/>
        <p:txBody>
          <a:bodyPr/>
          <a:lstStyle/>
          <a:p>
            <a:r>
              <a:rPr lang="en-US" dirty="0"/>
              <a:t>© TRIMIT A/S, Toldboden 1, 8800 Viborg</a:t>
            </a:r>
          </a:p>
        </p:txBody>
      </p:sp>
      <p:sp>
        <p:nvSpPr>
          <p:cNvPr id="6" name="Header Placeholder 5"/>
          <p:cNvSpPr>
            <a:spLocks noGrp="1"/>
          </p:cNvSpPr>
          <p:nvPr>
            <p:ph type="hdr" sz="quarter" idx="12"/>
          </p:nvPr>
        </p:nvSpPr>
        <p:spPr/>
        <p:txBody>
          <a:bodyPr/>
          <a:lstStyle/>
          <a:p>
            <a:r>
              <a:rPr lang="en-US" dirty="0"/>
              <a:t>TRIMIT 2017-BC13</a:t>
            </a:r>
          </a:p>
        </p:txBody>
      </p:sp>
    </p:spTree>
    <p:extLst>
      <p:ext uri="{BB962C8B-B14F-4D97-AF65-F5344CB8AC3E}">
        <p14:creationId xmlns:p14="http://schemas.microsoft.com/office/powerpoint/2010/main" val="14878908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0EED49F0-ACF3-4DEE-BB52-1771C8DDC5A8}" type="slidenum">
              <a:rPr lang="en-US" smtClean="0"/>
              <a:t>49</a:t>
            </a:fld>
            <a:endParaRPr lang="en-US" dirty="0"/>
          </a:p>
        </p:txBody>
      </p:sp>
      <p:sp>
        <p:nvSpPr>
          <p:cNvPr id="5" name="Footer Placeholder 4"/>
          <p:cNvSpPr>
            <a:spLocks noGrp="1"/>
          </p:cNvSpPr>
          <p:nvPr>
            <p:ph type="ftr" sz="quarter" idx="11"/>
          </p:nvPr>
        </p:nvSpPr>
        <p:spPr/>
        <p:txBody>
          <a:bodyPr/>
          <a:lstStyle/>
          <a:p>
            <a:r>
              <a:rPr lang="en-US" dirty="0"/>
              <a:t>© TRIMIT A/S, Toldboden 1, 8800 Viborg</a:t>
            </a:r>
          </a:p>
        </p:txBody>
      </p:sp>
      <p:sp>
        <p:nvSpPr>
          <p:cNvPr id="6" name="Header Placeholder 5"/>
          <p:cNvSpPr>
            <a:spLocks noGrp="1"/>
          </p:cNvSpPr>
          <p:nvPr>
            <p:ph type="hdr" sz="quarter" idx="12"/>
          </p:nvPr>
        </p:nvSpPr>
        <p:spPr/>
        <p:txBody>
          <a:bodyPr/>
          <a:lstStyle/>
          <a:p>
            <a:r>
              <a:rPr lang="en-US" dirty="0"/>
              <a:t>TRIMIT 2017-BC13</a:t>
            </a:r>
          </a:p>
        </p:txBody>
      </p:sp>
    </p:spTree>
    <p:extLst>
      <p:ext uri="{BB962C8B-B14F-4D97-AF65-F5344CB8AC3E}">
        <p14:creationId xmlns:p14="http://schemas.microsoft.com/office/powerpoint/2010/main" val="14451305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0EED49F0-ACF3-4DEE-BB52-1771C8DDC5A8}" type="slidenum">
              <a:rPr lang="en-US" smtClean="0"/>
              <a:t>50</a:t>
            </a:fld>
            <a:endParaRPr lang="en-US" dirty="0"/>
          </a:p>
        </p:txBody>
      </p:sp>
      <p:sp>
        <p:nvSpPr>
          <p:cNvPr id="5" name="Footer Placeholder 4"/>
          <p:cNvSpPr>
            <a:spLocks noGrp="1"/>
          </p:cNvSpPr>
          <p:nvPr>
            <p:ph type="ftr" sz="quarter" idx="11"/>
          </p:nvPr>
        </p:nvSpPr>
        <p:spPr/>
        <p:txBody>
          <a:bodyPr/>
          <a:lstStyle/>
          <a:p>
            <a:r>
              <a:rPr lang="en-US" dirty="0"/>
              <a:t>© TRIMIT A/S, Toldboden 1, 8800 Viborg</a:t>
            </a:r>
          </a:p>
        </p:txBody>
      </p:sp>
      <p:sp>
        <p:nvSpPr>
          <p:cNvPr id="6" name="Header Placeholder 5"/>
          <p:cNvSpPr>
            <a:spLocks noGrp="1"/>
          </p:cNvSpPr>
          <p:nvPr>
            <p:ph type="hdr" sz="quarter" idx="12"/>
          </p:nvPr>
        </p:nvSpPr>
        <p:spPr/>
        <p:txBody>
          <a:bodyPr/>
          <a:lstStyle/>
          <a:p>
            <a:r>
              <a:rPr lang="en-US" dirty="0"/>
              <a:t>TRIMIT 2017-BC13</a:t>
            </a:r>
          </a:p>
        </p:txBody>
      </p:sp>
    </p:spTree>
    <p:extLst>
      <p:ext uri="{BB962C8B-B14F-4D97-AF65-F5344CB8AC3E}">
        <p14:creationId xmlns:p14="http://schemas.microsoft.com/office/powerpoint/2010/main" val="27738279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0EED49F0-ACF3-4DEE-BB52-1771C8DDC5A8}" type="slidenum">
              <a:rPr lang="en-US" smtClean="0"/>
              <a:t>51</a:t>
            </a:fld>
            <a:endParaRPr lang="en-US" dirty="0"/>
          </a:p>
        </p:txBody>
      </p:sp>
      <p:sp>
        <p:nvSpPr>
          <p:cNvPr id="5" name="Footer Placeholder 4"/>
          <p:cNvSpPr>
            <a:spLocks noGrp="1"/>
          </p:cNvSpPr>
          <p:nvPr>
            <p:ph type="ftr" sz="quarter" idx="11"/>
          </p:nvPr>
        </p:nvSpPr>
        <p:spPr/>
        <p:txBody>
          <a:bodyPr/>
          <a:lstStyle/>
          <a:p>
            <a:r>
              <a:rPr lang="en-US" dirty="0"/>
              <a:t>© TRIMIT A/S, Toldboden 1, 8800 Viborg</a:t>
            </a:r>
          </a:p>
        </p:txBody>
      </p:sp>
      <p:sp>
        <p:nvSpPr>
          <p:cNvPr id="6" name="Header Placeholder 5"/>
          <p:cNvSpPr>
            <a:spLocks noGrp="1"/>
          </p:cNvSpPr>
          <p:nvPr>
            <p:ph type="hdr" sz="quarter" idx="12"/>
          </p:nvPr>
        </p:nvSpPr>
        <p:spPr/>
        <p:txBody>
          <a:bodyPr/>
          <a:lstStyle/>
          <a:p>
            <a:r>
              <a:rPr lang="en-US" dirty="0"/>
              <a:t>TRIMIT 2017-BC13</a:t>
            </a:r>
          </a:p>
        </p:txBody>
      </p:sp>
    </p:spTree>
    <p:extLst>
      <p:ext uri="{BB962C8B-B14F-4D97-AF65-F5344CB8AC3E}">
        <p14:creationId xmlns:p14="http://schemas.microsoft.com/office/powerpoint/2010/main" val="4369531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0EED49F0-ACF3-4DEE-BB52-1771C8DDC5A8}" type="slidenum">
              <a:rPr lang="en-US" smtClean="0"/>
              <a:t>53</a:t>
            </a:fld>
            <a:endParaRPr lang="en-US" dirty="0"/>
          </a:p>
        </p:txBody>
      </p:sp>
      <p:sp>
        <p:nvSpPr>
          <p:cNvPr id="5" name="Footer Placeholder 4"/>
          <p:cNvSpPr>
            <a:spLocks noGrp="1"/>
          </p:cNvSpPr>
          <p:nvPr>
            <p:ph type="ftr" sz="quarter" idx="11"/>
          </p:nvPr>
        </p:nvSpPr>
        <p:spPr/>
        <p:txBody>
          <a:bodyPr/>
          <a:lstStyle/>
          <a:p>
            <a:r>
              <a:rPr lang="en-US" dirty="0"/>
              <a:t>© TRIMIT A/S, Toldboden 1, 8800 Viborg</a:t>
            </a:r>
          </a:p>
        </p:txBody>
      </p:sp>
      <p:sp>
        <p:nvSpPr>
          <p:cNvPr id="6" name="Header Placeholder 5"/>
          <p:cNvSpPr>
            <a:spLocks noGrp="1"/>
          </p:cNvSpPr>
          <p:nvPr>
            <p:ph type="hdr" sz="quarter" idx="12"/>
          </p:nvPr>
        </p:nvSpPr>
        <p:spPr/>
        <p:txBody>
          <a:bodyPr/>
          <a:lstStyle/>
          <a:p>
            <a:r>
              <a:rPr lang="en-US" dirty="0"/>
              <a:t>TRIMIT 2017-BC13</a:t>
            </a:r>
          </a:p>
        </p:txBody>
      </p:sp>
    </p:spTree>
    <p:extLst>
      <p:ext uri="{BB962C8B-B14F-4D97-AF65-F5344CB8AC3E}">
        <p14:creationId xmlns:p14="http://schemas.microsoft.com/office/powerpoint/2010/main" val="1454041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20647">
              <a:defRPr/>
            </a:pPr>
            <a:r>
              <a:rPr lang="en-US" dirty="0"/>
              <a:t>In a </a:t>
            </a:r>
            <a:r>
              <a:rPr lang="en-US" b="1" dirty="0"/>
              <a:t>Bill of Materials </a:t>
            </a:r>
            <a:r>
              <a:rPr lang="en-US" b="0" dirty="0"/>
              <a:t>you will be </a:t>
            </a:r>
            <a:r>
              <a:rPr lang="en-US" b="0" baseline="0" dirty="0"/>
              <a:t>able to filter on specific Items, Operations or Setups. This makes choosing the right Item or Operation much easier.</a:t>
            </a:r>
          </a:p>
          <a:p>
            <a:pPr defTabSz="1020647">
              <a:defRPr/>
            </a:pPr>
            <a:r>
              <a:rPr lang="en-US" b="0" baseline="0" dirty="0"/>
              <a:t>I.e. a </a:t>
            </a:r>
            <a:r>
              <a:rPr lang="en-US" b="1" baseline="0" dirty="0"/>
              <a:t>Group Filter </a:t>
            </a:r>
            <a:r>
              <a:rPr lang="en-US" b="0" i="1" baseline="0" dirty="0"/>
              <a:t>FABRICS</a:t>
            </a:r>
            <a:r>
              <a:rPr lang="en-US" b="0" i="0" baseline="0" dirty="0"/>
              <a:t> will only show Master Items that are Fabrics.</a:t>
            </a:r>
          </a:p>
          <a:p>
            <a:pPr defTabSz="1020647">
              <a:defRPr/>
            </a:pPr>
            <a:r>
              <a:rPr lang="en-US" b="0" i="0" baseline="0" dirty="0"/>
              <a:t>Clicking </a:t>
            </a:r>
            <a:r>
              <a:rPr lang="en-US" b="1" i="0" baseline="0" dirty="0"/>
              <a:t>Group Filter </a:t>
            </a:r>
            <a:r>
              <a:rPr lang="en-US" b="0" i="0" baseline="0" dirty="0"/>
              <a:t>on the ribbon will show you the actual filter of the </a:t>
            </a:r>
            <a:r>
              <a:rPr lang="en-US" b="1" i="0" baseline="0" dirty="0"/>
              <a:t>Group Filter</a:t>
            </a:r>
            <a:endParaRPr lang="en-US" b="0" i="0" baseline="0" dirty="0"/>
          </a:p>
          <a:p>
            <a:pPr defTabSz="1020647">
              <a:defRPr/>
            </a:pPr>
            <a:endParaRPr lang="en-US" b="0" baseline="0" dirty="0"/>
          </a:p>
          <a:p>
            <a:endParaRPr lang="en-US" dirty="0"/>
          </a:p>
        </p:txBody>
      </p:sp>
      <p:sp>
        <p:nvSpPr>
          <p:cNvPr id="4" name="Slide Number Placeholder 3"/>
          <p:cNvSpPr>
            <a:spLocks noGrp="1"/>
          </p:cNvSpPr>
          <p:nvPr>
            <p:ph type="sldNum" sz="quarter" idx="10"/>
          </p:nvPr>
        </p:nvSpPr>
        <p:spPr/>
        <p:txBody>
          <a:bodyPr/>
          <a:lstStyle/>
          <a:p>
            <a:fld id="{0EED49F0-ACF3-4DEE-BB52-1771C8DDC5A8}" type="slidenum">
              <a:rPr lang="en-US" smtClean="0"/>
              <a:t>38</a:t>
            </a:fld>
            <a:endParaRPr lang="en-US" dirty="0"/>
          </a:p>
        </p:txBody>
      </p:sp>
      <p:sp>
        <p:nvSpPr>
          <p:cNvPr id="5" name="Footer Placeholder 4"/>
          <p:cNvSpPr>
            <a:spLocks noGrp="1"/>
          </p:cNvSpPr>
          <p:nvPr>
            <p:ph type="ftr" sz="quarter" idx="11"/>
          </p:nvPr>
        </p:nvSpPr>
        <p:spPr/>
        <p:txBody>
          <a:bodyPr/>
          <a:lstStyle/>
          <a:p>
            <a:r>
              <a:rPr lang="en-US" dirty="0"/>
              <a:t>© TRIMIT A/S, Toldboden 1, 8800 Viborg</a:t>
            </a:r>
          </a:p>
        </p:txBody>
      </p:sp>
      <p:sp>
        <p:nvSpPr>
          <p:cNvPr id="6" name="Header Placeholder 5"/>
          <p:cNvSpPr>
            <a:spLocks noGrp="1"/>
          </p:cNvSpPr>
          <p:nvPr>
            <p:ph type="hdr" sz="quarter" idx="12"/>
          </p:nvPr>
        </p:nvSpPr>
        <p:spPr/>
        <p:txBody>
          <a:bodyPr/>
          <a:lstStyle/>
          <a:p>
            <a:r>
              <a:rPr lang="en-US" dirty="0"/>
              <a:t>TRIMIT 2017-BC13</a:t>
            </a:r>
          </a:p>
        </p:txBody>
      </p:sp>
    </p:spTree>
    <p:extLst>
      <p:ext uri="{BB962C8B-B14F-4D97-AF65-F5344CB8AC3E}">
        <p14:creationId xmlns:p14="http://schemas.microsoft.com/office/powerpoint/2010/main" val="2648258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0EED49F0-ACF3-4DEE-BB52-1771C8DDC5A8}" type="slidenum">
              <a:rPr lang="en-US" smtClean="0"/>
              <a:t>39</a:t>
            </a:fld>
            <a:endParaRPr lang="en-US" dirty="0"/>
          </a:p>
        </p:txBody>
      </p:sp>
      <p:sp>
        <p:nvSpPr>
          <p:cNvPr id="5" name="Footer Placeholder 4"/>
          <p:cNvSpPr>
            <a:spLocks noGrp="1"/>
          </p:cNvSpPr>
          <p:nvPr>
            <p:ph type="ftr" sz="quarter" idx="11"/>
          </p:nvPr>
        </p:nvSpPr>
        <p:spPr/>
        <p:txBody>
          <a:bodyPr/>
          <a:lstStyle/>
          <a:p>
            <a:r>
              <a:rPr lang="en-US" dirty="0"/>
              <a:t>© TRIMIT A/S, Toldboden 1, 8800 Viborg</a:t>
            </a:r>
          </a:p>
        </p:txBody>
      </p:sp>
      <p:sp>
        <p:nvSpPr>
          <p:cNvPr id="6" name="Header Placeholder 5"/>
          <p:cNvSpPr>
            <a:spLocks noGrp="1"/>
          </p:cNvSpPr>
          <p:nvPr>
            <p:ph type="hdr" sz="quarter" idx="12"/>
          </p:nvPr>
        </p:nvSpPr>
        <p:spPr/>
        <p:txBody>
          <a:bodyPr/>
          <a:lstStyle/>
          <a:p>
            <a:r>
              <a:rPr lang="en-US" dirty="0"/>
              <a:t>TRIMIT 2017-BC13</a:t>
            </a:r>
          </a:p>
        </p:txBody>
      </p:sp>
    </p:spTree>
    <p:extLst>
      <p:ext uri="{BB962C8B-B14F-4D97-AF65-F5344CB8AC3E}">
        <p14:creationId xmlns:p14="http://schemas.microsoft.com/office/powerpoint/2010/main" val="3393300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0EED49F0-ACF3-4DEE-BB52-1771C8DDC5A8}" type="slidenum">
              <a:rPr lang="en-US" smtClean="0"/>
              <a:t>40</a:t>
            </a:fld>
            <a:endParaRPr lang="en-US" dirty="0"/>
          </a:p>
        </p:txBody>
      </p:sp>
      <p:sp>
        <p:nvSpPr>
          <p:cNvPr id="5" name="Footer Placeholder 4"/>
          <p:cNvSpPr>
            <a:spLocks noGrp="1"/>
          </p:cNvSpPr>
          <p:nvPr>
            <p:ph type="ftr" sz="quarter" idx="11"/>
          </p:nvPr>
        </p:nvSpPr>
        <p:spPr/>
        <p:txBody>
          <a:bodyPr/>
          <a:lstStyle/>
          <a:p>
            <a:r>
              <a:rPr lang="en-US" dirty="0"/>
              <a:t>© TRIMIT A/S, Toldboden 1, 8800 Viborg</a:t>
            </a:r>
          </a:p>
        </p:txBody>
      </p:sp>
      <p:sp>
        <p:nvSpPr>
          <p:cNvPr id="6" name="Header Placeholder 5"/>
          <p:cNvSpPr>
            <a:spLocks noGrp="1"/>
          </p:cNvSpPr>
          <p:nvPr>
            <p:ph type="hdr" sz="quarter" idx="12"/>
          </p:nvPr>
        </p:nvSpPr>
        <p:spPr/>
        <p:txBody>
          <a:bodyPr/>
          <a:lstStyle/>
          <a:p>
            <a:r>
              <a:rPr lang="en-US" dirty="0"/>
              <a:t>TRIMIT 2017-BC13</a:t>
            </a:r>
          </a:p>
        </p:txBody>
      </p:sp>
    </p:spTree>
    <p:extLst>
      <p:ext uri="{BB962C8B-B14F-4D97-AF65-F5344CB8AC3E}">
        <p14:creationId xmlns:p14="http://schemas.microsoft.com/office/powerpoint/2010/main" val="3979608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0EED49F0-ACF3-4DEE-BB52-1771C8DDC5A8}" type="slidenum">
              <a:rPr lang="en-US" smtClean="0"/>
              <a:t>41</a:t>
            </a:fld>
            <a:endParaRPr lang="en-US" dirty="0"/>
          </a:p>
        </p:txBody>
      </p:sp>
      <p:sp>
        <p:nvSpPr>
          <p:cNvPr id="5" name="Footer Placeholder 4"/>
          <p:cNvSpPr>
            <a:spLocks noGrp="1"/>
          </p:cNvSpPr>
          <p:nvPr>
            <p:ph type="ftr" sz="quarter" idx="11"/>
          </p:nvPr>
        </p:nvSpPr>
        <p:spPr/>
        <p:txBody>
          <a:bodyPr/>
          <a:lstStyle/>
          <a:p>
            <a:r>
              <a:rPr lang="en-US" dirty="0"/>
              <a:t>© TRIMIT A/S, Toldboden 1, 8800 Viborg</a:t>
            </a:r>
          </a:p>
        </p:txBody>
      </p:sp>
      <p:sp>
        <p:nvSpPr>
          <p:cNvPr id="6" name="Header Placeholder 5"/>
          <p:cNvSpPr>
            <a:spLocks noGrp="1"/>
          </p:cNvSpPr>
          <p:nvPr>
            <p:ph type="hdr" sz="quarter" idx="12"/>
          </p:nvPr>
        </p:nvSpPr>
        <p:spPr/>
        <p:txBody>
          <a:bodyPr/>
          <a:lstStyle/>
          <a:p>
            <a:r>
              <a:rPr lang="en-US" dirty="0"/>
              <a:t>TRIMIT 2017-BC13</a:t>
            </a:r>
          </a:p>
        </p:txBody>
      </p:sp>
    </p:spTree>
    <p:extLst>
      <p:ext uri="{BB962C8B-B14F-4D97-AF65-F5344CB8AC3E}">
        <p14:creationId xmlns:p14="http://schemas.microsoft.com/office/powerpoint/2010/main" val="3640030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0EED49F0-ACF3-4DEE-BB52-1771C8DDC5A8}" type="slidenum">
              <a:rPr lang="en-US" smtClean="0"/>
              <a:t>42</a:t>
            </a:fld>
            <a:endParaRPr lang="en-US" dirty="0"/>
          </a:p>
        </p:txBody>
      </p:sp>
      <p:sp>
        <p:nvSpPr>
          <p:cNvPr id="5" name="Footer Placeholder 4"/>
          <p:cNvSpPr>
            <a:spLocks noGrp="1"/>
          </p:cNvSpPr>
          <p:nvPr>
            <p:ph type="ftr" sz="quarter" idx="11"/>
          </p:nvPr>
        </p:nvSpPr>
        <p:spPr/>
        <p:txBody>
          <a:bodyPr/>
          <a:lstStyle/>
          <a:p>
            <a:r>
              <a:rPr lang="en-US" dirty="0"/>
              <a:t>© TRIMIT A/S, Toldboden 1, 8800 Viborg</a:t>
            </a:r>
          </a:p>
        </p:txBody>
      </p:sp>
      <p:sp>
        <p:nvSpPr>
          <p:cNvPr id="6" name="Header Placeholder 5"/>
          <p:cNvSpPr>
            <a:spLocks noGrp="1"/>
          </p:cNvSpPr>
          <p:nvPr>
            <p:ph type="hdr" sz="quarter" idx="12"/>
          </p:nvPr>
        </p:nvSpPr>
        <p:spPr/>
        <p:txBody>
          <a:bodyPr/>
          <a:lstStyle/>
          <a:p>
            <a:r>
              <a:rPr lang="en-US" dirty="0"/>
              <a:t>TRIMIT 2017-BC13</a:t>
            </a:r>
          </a:p>
        </p:txBody>
      </p:sp>
    </p:spTree>
    <p:extLst>
      <p:ext uri="{BB962C8B-B14F-4D97-AF65-F5344CB8AC3E}">
        <p14:creationId xmlns:p14="http://schemas.microsoft.com/office/powerpoint/2010/main" val="3002228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0EED49F0-ACF3-4DEE-BB52-1771C8DDC5A8}" type="slidenum">
              <a:rPr lang="en-US" smtClean="0"/>
              <a:t>43</a:t>
            </a:fld>
            <a:endParaRPr lang="en-US" dirty="0"/>
          </a:p>
        </p:txBody>
      </p:sp>
      <p:sp>
        <p:nvSpPr>
          <p:cNvPr id="5" name="Footer Placeholder 4"/>
          <p:cNvSpPr>
            <a:spLocks noGrp="1"/>
          </p:cNvSpPr>
          <p:nvPr>
            <p:ph type="ftr" sz="quarter" idx="11"/>
          </p:nvPr>
        </p:nvSpPr>
        <p:spPr/>
        <p:txBody>
          <a:bodyPr/>
          <a:lstStyle/>
          <a:p>
            <a:r>
              <a:rPr lang="en-US" dirty="0"/>
              <a:t>© TRIMIT A/S, Toldboden 1, 8800 Viborg</a:t>
            </a:r>
          </a:p>
        </p:txBody>
      </p:sp>
      <p:sp>
        <p:nvSpPr>
          <p:cNvPr id="6" name="Header Placeholder 5"/>
          <p:cNvSpPr>
            <a:spLocks noGrp="1"/>
          </p:cNvSpPr>
          <p:nvPr>
            <p:ph type="hdr" sz="quarter" idx="12"/>
          </p:nvPr>
        </p:nvSpPr>
        <p:spPr/>
        <p:txBody>
          <a:bodyPr/>
          <a:lstStyle/>
          <a:p>
            <a:r>
              <a:rPr lang="en-US" dirty="0"/>
              <a:t>TRIMIT 2017-BC13</a:t>
            </a:r>
          </a:p>
        </p:txBody>
      </p:sp>
    </p:spTree>
    <p:extLst>
      <p:ext uri="{BB962C8B-B14F-4D97-AF65-F5344CB8AC3E}">
        <p14:creationId xmlns:p14="http://schemas.microsoft.com/office/powerpoint/2010/main" val="3281235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0EED49F0-ACF3-4DEE-BB52-1771C8DDC5A8}" type="slidenum">
              <a:rPr lang="en-US" smtClean="0"/>
              <a:t>44</a:t>
            </a:fld>
            <a:endParaRPr lang="en-US" dirty="0"/>
          </a:p>
        </p:txBody>
      </p:sp>
      <p:sp>
        <p:nvSpPr>
          <p:cNvPr id="5" name="Footer Placeholder 4"/>
          <p:cNvSpPr>
            <a:spLocks noGrp="1"/>
          </p:cNvSpPr>
          <p:nvPr>
            <p:ph type="ftr" sz="quarter" idx="11"/>
          </p:nvPr>
        </p:nvSpPr>
        <p:spPr/>
        <p:txBody>
          <a:bodyPr/>
          <a:lstStyle/>
          <a:p>
            <a:r>
              <a:rPr lang="en-US" dirty="0"/>
              <a:t>© TRIMIT A/S, Toldboden 1, 8800 Viborg</a:t>
            </a:r>
          </a:p>
        </p:txBody>
      </p:sp>
      <p:sp>
        <p:nvSpPr>
          <p:cNvPr id="6" name="Header Placeholder 5"/>
          <p:cNvSpPr>
            <a:spLocks noGrp="1"/>
          </p:cNvSpPr>
          <p:nvPr>
            <p:ph type="hdr" sz="quarter" idx="12"/>
          </p:nvPr>
        </p:nvSpPr>
        <p:spPr/>
        <p:txBody>
          <a:bodyPr/>
          <a:lstStyle/>
          <a:p>
            <a:r>
              <a:rPr lang="en-US" dirty="0"/>
              <a:t>TRIMIT 2017-BC13</a:t>
            </a:r>
          </a:p>
        </p:txBody>
      </p:sp>
    </p:spTree>
    <p:extLst>
      <p:ext uri="{BB962C8B-B14F-4D97-AF65-F5344CB8AC3E}">
        <p14:creationId xmlns:p14="http://schemas.microsoft.com/office/powerpoint/2010/main" val="2401672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0EED49F0-ACF3-4DEE-BB52-1771C8DDC5A8}" type="slidenum">
              <a:rPr lang="en-US" smtClean="0"/>
              <a:t>45</a:t>
            </a:fld>
            <a:endParaRPr lang="en-US" dirty="0"/>
          </a:p>
        </p:txBody>
      </p:sp>
      <p:sp>
        <p:nvSpPr>
          <p:cNvPr id="5" name="Footer Placeholder 4"/>
          <p:cNvSpPr>
            <a:spLocks noGrp="1"/>
          </p:cNvSpPr>
          <p:nvPr>
            <p:ph type="ftr" sz="quarter" idx="11"/>
          </p:nvPr>
        </p:nvSpPr>
        <p:spPr/>
        <p:txBody>
          <a:bodyPr/>
          <a:lstStyle/>
          <a:p>
            <a:r>
              <a:rPr lang="en-US" dirty="0"/>
              <a:t>© TRIMIT A/S, Toldboden 1, 8800 Viborg</a:t>
            </a:r>
          </a:p>
        </p:txBody>
      </p:sp>
      <p:sp>
        <p:nvSpPr>
          <p:cNvPr id="6" name="Header Placeholder 5"/>
          <p:cNvSpPr>
            <a:spLocks noGrp="1"/>
          </p:cNvSpPr>
          <p:nvPr>
            <p:ph type="hdr" sz="quarter" idx="12"/>
          </p:nvPr>
        </p:nvSpPr>
        <p:spPr/>
        <p:txBody>
          <a:bodyPr/>
          <a:lstStyle/>
          <a:p>
            <a:r>
              <a:rPr lang="en-US" dirty="0"/>
              <a:t>TRIMIT 2017-BC13</a:t>
            </a:r>
          </a:p>
        </p:txBody>
      </p:sp>
    </p:spTree>
    <p:extLst>
      <p:ext uri="{BB962C8B-B14F-4D97-AF65-F5344CB8AC3E}">
        <p14:creationId xmlns:p14="http://schemas.microsoft.com/office/powerpoint/2010/main" val="36030140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structions">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4D143646-BD03-BE78-E52E-93F25B7AC6A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921380" y="1807859"/>
            <a:ext cx="2855975" cy="3353963"/>
          </a:xfrm>
          <a:prstGeom prst="rect">
            <a:avLst/>
          </a:prstGeom>
        </p:spPr>
      </p:pic>
      <p:sp>
        <p:nvSpPr>
          <p:cNvPr id="9" name="TextBox 8">
            <a:extLst>
              <a:ext uri="{FF2B5EF4-FFF2-40B4-BE49-F238E27FC236}">
                <a16:creationId xmlns:a16="http://schemas.microsoft.com/office/drawing/2014/main" id="{89BB545F-5D16-691E-C249-14EACAF08DF1}"/>
              </a:ext>
            </a:extLst>
          </p:cNvPr>
          <p:cNvSpPr txBox="1"/>
          <p:nvPr userDrawn="1"/>
        </p:nvSpPr>
        <p:spPr>
          <a:xfrm>
            <a:off x="819150" y="523875"/>
            <a:ext cx="3743332" cy="707886"/>
          </a:xfrm>
          <a:prstGeom prst="rect">
            <a:avLst/>
          </a:prstGeom>
          <a:noFill/>
        </p:spPr>
        <p:txBody>
          <a:bodyPr wrap="none" rtlCol="0">
            <a:spAutoFit/>
          </a:bodyPr>
          <a:lstStyle/>
          <a:p>
            <a:r>
              <a:rPr lang="en-US" sz="4000" b="1" dirty="0">
                <a:latin typeface="+mj-lt"/>
              </a:rPr>
              <a:t>INSTRUCTIONS</a:t>
            </a:r>
          </a:p>
        </p:txBody>
      </p:sp>
      <p:sp>
        <p:nvSpPr>
          <p:cNvPr id="10" name="TextBox 9">
            <a:extLst>
              <a:ext uri="{FF2B5EF4-FFF2-40B4-BE49-F238E27FC236}">
                <a16:creationId xmlns:a16="http://schemas.microsoft.com/office/drawing/2014/main" id="{0ADDA8EE-3EBC-C6A0-2C36-EC5ACB9BC9E1}"/>
              </a:ext>
            </a:extLst>
          </p:cNvPr>
          <p:cNvSpPr txBox="1"/>
          <p:nvPr userDrawn="1"/>
        </p:nvSpPr>
        <p:spPr>
          <a:xfrm>
            <a:off x="819150" y="1231761"/>
            <a:ext cx="10382250" cy="400110"/>
          </a:xfrm>
          <a:prstGeom prst="rect">
            <a:avLst/>
          </a:prstGeom>
          <a:noFill/>
        </p:spPr>
        <p:txBody>
          <a:bodyPr wrap="square" rtlCol="0">
            <a:spAutoFit/>
          </a:bodyPr>
          <a:lstStyle/>
          <a:p>
            <a:r>
              <a:rPr lang="en-US" sz="2000" b="0" dirty="0">
                <a:latin typeface="+mj-lt"/>
              </a:rPr>
              <a:t>Please follow these guidelines when producing your presentation:</a:t>
            </a:r>
          </a:p>
        </p:txBody>
      </p:sp>
      <p:sp>
        <p:nvSpPr>
          <p:cNvPr id="6" name="TextBox 5">
            <a:extLst>
              <a:ext uri="{FF2B5EF4-FFF2-40B4-BE49-F238E27FC236}">
                <a16:creationId xmlns:a16="http://schemas.microsoft.com/office/drawing/2014/main" id="{72C474A8-EA24-A701-7477-84509D7B1892}"/>
              </a:ext>
            </a:extLst>
          </p:cNvPr>
          <p:cNvSpPr txBox="1"/>
          <p:nvPr userDrawn="1"/>
        </p:nvSpPr>
        <p:spPr>
          <a:xfrm>
            <a:off x="7124700" y="1719467"/>
            <a:ext cx="4419600" cy="4955203"/>
          </a:xfrm>
          <a:prstGeom prst="rect">
            <a:avLst/>
          </a:prstGeom>
          <a:noFill/>
        </p:spPr>
        <p:txBody>
          <a:bodyPr wrap="square" rtlCol="0">
            <a:spAutoFit/>
          </a:bodyPr>
          <a:lstStyle/>
          <a:p>
            <a:pPr marL="285750" indent="-285750">
              <a:buFontTx/>
              <a:buBlip>
                <a:blip r:embed="rId3"/>
              </a:buBlip>
            </a:pPr>
            <a:r>
              <a:rPr lang="en-US" dirty="0"/>
              <a:t>Select “New Slide” from the menu bar to open the slide gallery</a:t>
            </a:r>
          </a:p>
          <a:p>
            <a:pPr marL="0" indent="0">
              <a:buFontTx/>
              <a:buNone/>
            </a:pPr>
            <a:endParaRPr lang="en-US" dirty="0"/>
          </a:p>
          <a:p>
            <a:pPr marL="285750" indent="-285750">
              <a:buFontTx/>
              <a:buBlip>
                <a:blip r:embed="rId3"/>
              </a:buBlip>
            </a:pPr>
            <a:r>
              <a:rPr lang="en-US" dirty="0"/>
              <a:t>Select your preferred front page </a:t>
            </a:r>
            <a:br>
              <a:rPr lang="en-US" dirty="0"/>
            </a:br>
            <a:r>
              <a:rPr lang="en-US" sz="1400" b="1" i="1" dirty="0"/>
              <a:t>Note!</a:t>
            </a:r>
            <a:r>
              <a:rPr lang="en-US" sz="1400" i="1" dirty="0"/>
              <a:t> There is a corresponding divider slide and “Thank you” slide for every front page image</a:t>
            </a:r>
          </a:p>
          <a:p>
            <a:pPr marL="285750" indent="-285750">
              <a:buFontTx/>
              <a:buBlip>
                <a:blip r:embed="rId3"/>
              </a:buBlip>
            </a:pPr>
            <a:endParaRPr lang="en-US" sz="1800" kern="1200" dirty="0">
              <a:solidFill>
                <a:schemeClr val="tx1"/>
              </a:solidFill>
              <a:latin typeface="+mn-lt"/>
              <a:ea typeface="+mn-ea"/>
              <a:cs typeface="+mn-cs"/>
            </a:endParaRPr>
          </a:p>
          <a:p>
            <a:pPr marL="285750" indent="-285750">
              <a:buFontTx/>
              <a:buBlip>
                <a:blip r:embed="rId3"/>
              </a:buBlip>
            </a:pPr>
            <a:r>
              <a:rPr lang="en-US" sz="1800" kern="1200" dirty="0">
                <a:solidFill>
                  <a:schemeClr val="tx1"/>
                </a:solidFill>
                <a:latin typeface="+mn-lt"/>
                <a:ea typeface="+mn-ea"/>
                <a:cs typeface="+mn-cs"/>
              </a:rPr>
              <a:t>Build your presentation using the available slide types</a:t>
            </a:r>
          </a:p>
          <a:p>
            <a:pPr marL="285750" indent="-285750">
              <a:buFontTx/>
              <a:buBlip>
                <a:blip r:embed="rId3"/>
              </a:buBlip>
            </a:pPr>
            <a:endParaRPr lang="en-US" sz="1800" kern="1200" dirty="0">
              <a:solidFill>
                <a:schemeClr val="tx1"/>
              </a:solidFill>
              <a:latin typeface="+mn-lt"/>
              <a:ea typeface="+mn-ea"/>
              <a:cs typeface="+mn-cs"/>
            </a:endParaRPr>
          </a:p>
          <a:p>
            <a:pPr marL="285750" indent="-285750">
              <a:buFontTx/>
              <a:buBlip>
                <a:blip r:embed="rId3"/>
              </a:buBlip>
            </a:pPr>
            <a:r>
              <a:rPr lang="en-US" sz="1800" kern="1200" dirty="0">
                <a:solidFill>
                  <a:schemeClr val="tx1"/>
                </a:solidFill>
                <a:latin typeface="+mn-lt"/>
                <a:ea typeface="+mn-ea"/>
                <a:cs typeface="+mn-cs"/>
              </a:rPr>
              <a:t>Please use the colors and fonts shown on this page</a:t>
            </a:r>
          </a:p>
          <a:p>
            <a:pPr marL="285750" indent="-285750">
              <a:buFontTx/>
              <a:buBlip>
                <a:blip r:embed="rId3"/>
              </a:buBlip>
            </a:pPr>
            <a:endParaRPr lang="en-US" sz="1800" kern="1200" dirty="0">
              <a:solidFill>
                <a:schemeClr val="tx1"/>
              </a:solidFill>
              <a:latin typeface="+mn-lt"/>
              <a:ea typeface="+mn-ea"/>
              <a:cs typeface="+mn-cs"/>
            </a:endParaRPr>
          </a:p>
          <a:p>
            <a:pPr marL="285750" indent="-285750">
              <a:buFontTx/>
              <a:buBlip>
                <a:blip r:embed="rId3"/>
              </a:buBlip>
            </a:pPr>
            <a:r>
              <a:rPr lang="en-US" sz="1800" kern="1200" dirty="0">
                <a:solidFill>
                  <a:schemeClr val="tx1"/>
                </a:solidFill>
                <a:latin typeface="+mn-lt"/>
                <a:ea typeface="+mn-ea"/>
                <a:cs typeface="+mn-cs"/>
              </a:rPr>
              <a:t>If a slide type is missing, please contact Group Marketing</a:t>
            </a:r>
          </a:p>
          <a:p>
            <a:pPr marL="285750" indent="-285750">
              <a:buFontTx/>
              <a:buBlip>
                <a:blip r:embed="rId3"/>
              </a:buBlip>
            </a:pPr>
            <a:endParaRPr lang="en-US" sz="1800" kern="1200" dirty="0">
              <a:solidFill>
                <a:schemeClr val="tx1"/>
              </a:solidFill>
              <a:latin typeface="+mn-lt"/>
              <a:ea typeface="+mn-ea"/>
              <a:cs typeface="+mn-cs"/>
            </a:endParaRPr>
          </a:p>
          <a:p>
            <a:pPr marL="285750" indent="-285750">
              <a:buFontTx/>
              <a:buBlip>
                <a:blip r:embed="rId3"/>
              </a:buBlip>
            </a:pPr>
            <a:r>
              <a:rPr lang="en-US" sz="1800" kern="1200" dirty="0">
                <a:solidFill>
                  <a:schemeClr val="tx1"/>
                </a:solidFill>
                <a:latin typeface="+mn-lt"/>
                <a:ea typeface="+mn-ea"/>
                <a:cs typeface="+mn-cs"/>
              </a:rPr>
              <a:t>Remember to delete this slide before presenting</a:t>
            </a:r>
          </a:p>
        </p:txBody>
      </p:sp>
      <p:grpSp>
        <p:nvGrpSpPr>
          <p:cNvPr id="15" name="Group 14">
            <a:extLst>
              <a:ext uri="{FF2B5EF4-FFF2-40B4-BE49-F238E27FC236}">
                <a16:creationId xmlns:a16="http://schemas.microsoft.com/office/drawing/2014/main" id="{5F19D553-94F3-8E1A-DB03-35DDEBD42899}"/>
              </a:ext>
            </a:extLst>
          </p:cNvPr>
          <p:cNvGrpSpPr/>
          <p:nvPr userDrawn="1"/>
        </p:nvGrpSpPr>
        <p:grpSpPr>
          <a:xfrm>
            <a:off x="4308295" y="1719467"/>
            <a:ext cx="2347034" cy="2623582"/>
            <a:chOff x="4457524" y="3002657"/>
            <a:chExt cx="2347034" cy="2623582"/>
          </a:xfrm>
        </p:grpSpPr>
        <p:pic>
          <p:nvPicPr>
            <p:cNvPr id="8" name="Picture 7">
              <a:extLst>
                <a:ext uri="{FF2B5EF4-FFF2-40B4-BE49-F238E27FC236}">
                  <a16:creationId xmlns:a16="http://schemas.microsoft.com/office/drawing/2014/main" id="{BF1630FB-748E-4E49-ABD8-5F9532C96785}"/>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4457524" y="3371989"/>
              <a:ext cx="2347034" cy="2254250"/>
            </a:xfrm>
            <a:prstGeom prst="rect">
              <a:avLst/>
            </a:prstGeom>
          </p:spPr>
        </p:pic>
        <p:sp>
          <p:nvSpPr>
            <p:cNvPr id="11" name="TextBox 10">
              <a:extLst>
                <a:ext uri="{FF2B5EF4-FFF2-40B4-BE49-F238E27FC236}">
                  <a16:creationId xmlns:a16="http://schemas.microsoft.com/office/drawing/2014/main" id="{72A4AC96-04AF-0EF9-7A25-56BA2C757FC7}"/>
                </a:ext>
              </a:extLst>
            </p:cNvPr>
            <p:cNvSpPr txBox="1"/>
            <p:nvPr userDrawn="1"/>
          </p:nvSpPr>
          <p:spPr>
            <a:xfrm>
              <a:off x="4601678" y="3002657"/>
              <a:ext cx="1909497" cy="369332"/>
            </a:xfrm>
            <a:prstGeom prst="rect">
              <a:avLst/>
            </a:prstGeom>
            <a:noFill/>
          </p:spPr>
          <p:txBody>
            <a:bodyPr wrap="none" rtlCol="0">
              <a:spAutoFit/>
            </a:bodyPr>
            <a:lstStyle/>
            <a:p>
              <a:pPr algn="l"/>
              <a:r>
                <a:rPr lang="en-US" b="1" u="sng" cap="all" baseline="0" dirty="0">
                  <a:solidFill>
                    <a:srgbClr val="02015F"/>
                  </a:solidFill>
                  <a:latin typeface="+mj-lt"/>
                </a:rPr>
                <a:t>Color palette</a:t>
              </a:r>
            </a:p>
          </p:txBody>
        </p:sp>
      </p:grpSp>
      <p:grpSp>
        <p:nvGrpSpPr>
          <p:cNvPr id="16" name="Group 15">
            <a:extLst>
              <a:ext uri="{FF2B5EF4-FFF2-40B4-BE49-F238E27FC236}">
                <a16:creationId xmlns:a16="http://schemas.microsoft.com/office/drawing/2014/main" id="{EC05F9B6-6474-1B5A-28B8-33FC981BE286}"/>
              </a:ext>
            </a:extLst>
          </p:cNvPr>
          <p:cNvGrpSpPr/>
          <p:nvPr userDrawn="1"/>
        </p:nvGrpSpPr>
        <p:grpSpPr>
          <a:xfrm>
            <a:off x="4452449" y="4370254"/>
            <a:ext cx="1457450" cy="1372436"/>
            <a:chOff x="4098207" y="5441573"/>
            <a:chExt cx="1457450" cy="1372436"/>
          </a:xfrm>
        </p:grpSpPr>
        <p:sp>
          <p:nvSpPr>
            <p:cNvPr id="12" name="TextBox 11">
              <a:extLst>
                <a:ext uri="{FF2B5EF4-FFF2-40B4-BE49-F238E27FC236}">
                  <a16:creationId xmlns:a16="http://schemas.microsoft.com/office/drawing/2014/main" id="{8C0191DA-D761-6470-8064-FA43648D1486}"/>
                </a:ext>
              </a:extLst>
            </p:cNvPr>
            <p:cNvSpPr txBox="1"/>
            <p:nvPr userDrawn="1"/>
          </p:nvSpPr>
          <p:spPr>
            <a:xfrm>
              <a:off x="4098207" y="5441573"/>
              <a:ext cx="883575" cy="369332"/>
            </a:xfrm>
            <a:prstGeom prst="rect">
              <a:avLst/>
            </a:prstGeom>
            <a:noFill/>
          </p:spPr>
          <p:txBody>
            <a:bodyPr wrap="none" rtlCol="0">
              <a:spAutoFit/>
            </a:bodyPr>
            <a:lstStyle/>
            <a:p>
              <a:r>
                <a:rPr lang="en-US" b="1" u="sng" cap="all" baseline="0" dirty="0">
                  <a:solidFill>
                    <a:srgbClr val="02015F"/>
                  </a:solidFill>
                  <a:latin typeface="+mj-lt"/>
                </a:rPr>
                <a:t>FONTS</a:t>
              </a:r>
            </a:p>
          </p:txBody>
        </p:sp>
        <p:sp>
          <p:nvSpPr>
            <p:cNvPr id="13" name="TextBox 12">
              <a:extLst>
                <a:ext uri="{FF2B5EF4-FFF2-40B4-BE49-F238E27FC236}">
                  <a16:creationId xmlns:a16="http://schemas.microsoft.com/office/drawing/2014/main" id="{F5BD46E9-530B-A5E7-9F5D-7E599F32BD73}"/>
                </a:ext>
              </a:extLst>
            </p:cNvPr>
            <p:cNvSpPr txBox="1"/>
            <p:nvPr userDrawn="1"/>
          </p:nvSpPr>
          <p:spPr>
            <a:xfrm>
              <a:off x="4098207" y="5795254"/>
              <a:ext cx="1457450" cy="523220"/>
            </a:xfrm>
            <a:prstGeom prst="rect">
              <a:avLst/>
            </a:prstGeom>
            <a:noFill/>
          </p:spPr>
          <p:txBody>
            <a:bodyPr wrap="none" rtlCol="0">
              <a:spAutoFit/>
            </a:bodyPr>
            <a:lstStyle/>
            <a:p>
              <a:r>
                <a:rPr lang="en-US" sz="1400" i="1" kern="1200" dirty="0">
                  <a:solidFill>
                    <a:schemeClr val="tx1"/>
                  </a:solidFill>
                  <a:latin typeface="+mj-lt"/>
                  <a:ea typeface="+mj-ea"/>
                  <a:cs typeface="+mj-cs"/>
                </a:rPr>
                <a:t>Headline: </a:t>
              </a:r>
            </a:p>
            <a:p>
              <a:r>
                <a:rPr lang="en-US" sz="1400" kern="1200" dirty="0">
                  <a:solidFill>
                    <a:schemeClr val="tx1"/>
                  </a:solidFill>
                  <a:latin typeface="+mj-lt"/>
                  <a:ea typeface="+mj-ea"/>
                  <a:cs typeface="+mj-cs"/>
                </a:rPr>
                <a:t>Kanit Semibold</a:t>
              </a:r>
            </a:p>
          </p:txBody>
        </p:sp>
        <p:sp>
          <p:nvSpPr>
            <p:cNvPr id="14" name="TextBox 13">
              <a:extLst>
                <a:ext uri="{FF2B5EF4-FFF2-40B4-BE49-F238E27FC236}">
                  <a16:creationId xmlns:a16="http://schemas.microsoft.com/office/drawing/2014/main" id="{B9CE9042-E562-74C4-E56D-6D8518967FCD}"/>
                </a:ext>
              </a:extLst>
            </p:cNvPr>
            <p:cNvSpPr txBox="1"/>
            <p:nvPr userDrawn="1"/>
          </p:nvSpPr>
          <p:spPr>
            <a:xfrm>
              <a:off x="4098207" y="6290789"/>
              <a:ext cx="894797" cy="523220"/>
            </a:xfrm>
            <a:prstGeom prst="rect">
              <a:avLst/>
            </a:prstGeom>
            <a:noFill/>
          </p:spPr>
          <p:txBody>
            <a:bodyPr wrap="none" rtlCol="0">
              <a:spAutoFit/>
            </a:bodyPr>
            <a:lstStyle/>
            <a:p>
              <a:r>
                <a:rPr lang="en-US" sz="1400" i="1" kern="1200" dirty="0">
                  <a:solidFill>
                    <a:schemeClr val="tx1"/>
                  </a:solidFill>
                  <a:latin typeface="+mj-lt"/>
                  <a:ea typeface="+mj-ea"/>
                  <a:cs typeface="+mj-cs"/>
                </a:rPr>
                <a:t>Text: </a:t>
              </a:r>
            </a:p>
            <a:p>
              <a:r>
                <a:rPr lang="en-US" sz="1400" kern="1200" dirty="0">
                  <a:solidFill>
                    <a:schemeClr val="tx1"/>
                  </a:solidFill>
                  <a:latin typeface="+mn-lt"/>
                  <a:ea typeface="+mj-ea"/>
                  <a:cs typeface="+mj-cs"/>
                </a:rPr>
                <a:t>Raleway</a:t>
              </a:r>
            </a:p>
          </p:txBody>
        </p:sp>
      </p:grpSp>
      <p:grpSp>
        <p:nvGrpSpPr>
          <p:cNvPr id="17" name="Group 16">
            <a:extLst>
              <a:ext uri="{FF2B5EF4-FFF2-40B4-BE49-F238E27FC236}">
                <a16:creationId xmlns:a16="http://schemas.microsoft.com/office/drawing/2014/main" id="{20377B8D-8EF0-8797-3C4F-E940E1529965}"/>
              </a:ext>
            </a:extLst>
          </p:cNvPr>
          <p:cNvGrpSpPr/>
          <p:nvPr userDrawn="1"/>
        </p:nvGrpSpPr>
        <p:grpSpPr>
          <a:xfrm>
            <a:off x="886480" y="1765979"/>
            <a:ext cx="734177" cy="425594"/>
            <a:chOff x="1528149" y="2022471"/>
            <a:chExt cx="734177" cy="425594"/>
          </a:xfrm>
        </p:grpSpPr>
        <p:sp>
          <p:nvSpPr>
            <p:cNvPr id="7" name="Rectangle 6">
              <a:extLst>
                <a:ext uri="{FF2B5EF4-FFF2-40B4-BE49-F238E27FC236}">
                  <a16:creationId xmlns:a16="http://schemas.microsoft.com/office/drawing/2014/main" id="{0B17FDC8-DF44-96BE-766B-1047C10706F3}"/>
                </a:ext>
              </a:extLst>
            </p:cNvPr>
            <p:cNvSpPr/>
            <p:nvPr userDrawn="1"/>
          </p:nvSpPr>
          <p:spPr>
            <a:xfrm>
              <a:off x="1528149" y="2022471"/>
              <a:ext cx="256020" cy="425594"/>
            </a:xfrm>
            <a:custGeom>
              <a:avLst/>
              <a:gdLst>
                <a:gd name="csX0" fmla="*/ 0 w 256020"/>
                <a:gd name="csY0" fmla="*/ 0 h 425594"/>
                <a:gd name="csX1" fmla="*/ 256020 w 256020"/>
                <a:gd name="csY1" fmla="*/ 0 h 425594"/>
                <a:gd name="csX2" fmla="*/ 256020 w 256020"/>
                <a:gd name="csY2" fmla="*/ 425594 h 425594"/>
                <a:gd name="csX3" fmla="*/ 0 w 256020"/>
                <a:gd name="csY3" fmla="*/ 425594 h 425594"/>
                <a:gd name="csX4" fmla="*/ 0 w 256020"/>
                <a:gd name="csY4" fmla="*/ 0 h 425594"/>
              </a:gdLst>
              <a:ahLst/>
              <a:cxnLst>
                <a:cxn ang="0">
                  <a:pos x="csX0" y="csY0"/>
                </a:cxn>
                <a:cxn ang="0">
                  <a:pos x="csX1" y="csY1"/>
                </a:cxn>
                <a:cxn ang="0">
                  <a:pos x="csX2" y="csY2"/>
                </a:cxn>
                <a:cxn ang="0">
                  <a:pos x="csX3" y="csY3"/>
                </a:cxn>
                <a:cxn ang="0">
                  <a:pos x="csX4" y="csY4"/>
                </a:cxn>
              </a:cxnLst>
              <a:rect l="l" t="t" r="r" b="b"/>
              <a:pathLst>
                <a:path w="256020" h="425594" extrusionOk="0">
                  <a:moveTo>
                    <a:pt x="0" y="0"/>
                  </a:moveTo>
                  <a:cubicBezTo>
                    <a:pt x="108108" y="-1501"/>
                    <a:pt x="134674" y="-3455"/>
                    <a:pt x="256020" y="0"/>
                  </a:cubicBezTo>
                  <a:cubicBezTo>
                    <a:pt x="274117" y="173200"/>
                    <a:pt x="252800" y="215517"/>
                    <a:pt x="256020" y="425594"/>
                  </a:cubicBezTo>
                  <a:cubicBezTo>
                    <a:pt x="158754" y="425193"/>
                    <a:pt x="112813" y="432906"/>
                    <a:pt x="0" y="425594"/>
                  </a:cubicBezTo>
                  <a:cubicBezTo>
                    <a:pt x="11928" y="231419"/>
                    <a:pt x="-1494" y="163894"/>
                    <a:pt x="0" y="0"/>
                  </a:cubicBezTo>
                  <a:close/>
                </a:path>
              </a:pathLst>
            </a:custGeom>
            <a:noFill/>
            <a:ln w="57150">
              <a:solidFill>
                <a:srgbClr val="FF0000"/>
              </a:solidFill>
              <a:extLst>
                <a:ext uri="{C807C97D-BFC1-408E-A445-0C87EB9F89A2}">
                  <ask:lineSketchStyleProps xmlns:ask="http://schemas.microsoft.com/office/drawing/2018/sketchyshapes" sd="1535094058">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Arrow: Down 18">
              <a:extLst>
                <a:ext uri="{FF2B5EF4-FFF2-40B4-BE49-F238E27FC236}">
                  <a16:creationId xmlns:a16="http://schemas.microsoft.com/office/drawing/2014/main" id="{26FE3A59-C54A-706A-7C0E-7F1DB4BFB479}"/>
                </a:ext>
              </a:extLst>
            </p:cNvPr>
            <p:cNvSpPr/>
            <p:nvPr userDrawn="1"/>
          </p:nvSpPr>
          <p:spPr>
            <a:xfrm rot="5400000">
              <a:off x="1908111" y="2027745"/>
              <a:ext cx="293383" cy="415046"/>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384282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491F8-17A1-27E9-BDD1-D3F919CD7B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A35D4E8-2018-119B-1E5A-F543B69AD5FA}"/>
              </a:ext>
            </a:extLst>
          </p:cNvPr>
          <p:cNvSpPr>
            <a:spLocks noGrp="1"/>
          </p:cNvSpPr>
          <p:nvPr>
            <p:ph idx="1"/>
          </p:nvPr>
        </p:nvSpPr>
        <p:spPr>
          <a:xfrm>
            <a:off x="5183188" y="987425"/>
            <a:ext cx="6172200" cy="4873625"/>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4341B57A-46EE-65DC-908B-99F9A7B2FF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2653693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ank you_Blank">
    <p:bg>
      <p:bgPr>
        <a:solidFill>
          <a:srgbClr val="02015F"/>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18D9E80-4165-DA5D-3915-EED4D640986E}"/>
              </a:ext>
            </a:extLst>
          </p:cNvPr>
          <p:cNvSpPr>
            <a:spLocks noGrp="1"/>
          </p:cNvSpPr>
          <p:nvPr>
            <p:ph type="body" idx="1" hasCustomPrompt="1"/>
          </p:nvPr>
        </p:nvSpPr>
        <p:spPr>
          <a:xfrm>
            <a:off x="0" y="3929878"/>
            <a:ext cx="12192000" cy="435542"/>
          </a:xfrm>
        </p:spPr>
        <p:txBody>
          <a:bodyPr anchor="ctr">
            <a:normAutofit/>
          </a:bodyPr>
          <a:lstStyle>
            <a:lvl1pPr marL="0" indent="0" algn="ctr">
              <a:buNone/>
              <a:defRPr sz="1800" cap="none"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Insert name + contact info</a:t>
            </a:r>
          </a:p>
        </p:txBody>
      </p:sp>
      <p:sp>
        <p:nvSpPr>
          <p:cNvPr id="4" name="Rectangle 3">
            <a:extLst>
              <a:ext uri="{FF2B5EF4-FFF2-40B4-BE49-F238E27FC236}">
                <a16:creationId xmlns:a16="http://schemas.microsoft.com/office/drawing/2014/main" id="{3D5B0642-D943-2579-C95C-D0B88595428A}"/>
              </a:ext>
            </a:extLst>
          </p:cNvPr>
          <p:cNvSpPr/>
          <p:nvPr userDrawn="1"/>
        </p:nvSpPr>
        <p:spPr>
          <a:xfrm>
            <a:off x="838199" y="0"/>
            <a:ext cx="11353800" cy="74841"/>
          </a:xfrm>
          <a:prstGeom prst="rect">
            <a:avLst/>
          </a:prstGeom>
          <a:solidFill>
            <a:srgbClr val="3DB4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93FF10F-838F-3B12-BCC0-53A11436627D}"/>
              </a:ext>
            </a:extLst>
          </p:cNvPr>
          <p:cNvSpPr/>
          <p:nvPr userDrawn="1"/>
        </p:nvSpPr>
        <p:spPr>
          <a:xfrm>
            <a:off x="838200" y="0"/>
            <a:ext cx="11353800" cy="74841"/>
          </a:xfrm>
          <a:prstGeom prst="rect">
            <a:avLst/>
          </a:prstGeom>
          <a:solidFill>
            <a:srgbClr val="3DB4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86971322-1387-14FB-3BA2-16566A639F5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0087239" y="219938"/>
            <a:ext cx="1169564" cy="267612"/>
          </a:xfrm>
          <a:prstGeom prst="rect">
            <a:avLst/>
          </a:prstGeom>
        </p:spPr>
      </p:pic>
      <p:sp>
        <p:nvSpPr>
          <p:cNvPr id="10" name="TextBox 9">
            <a:extLst>
              <a:ext uri="{FF2B5EF4-FFF2-40B4-BE49-F238E27FC236}">
                <a16:creationId xmlns:a16="http://schemas.microsoft.com/office/drawing/2014/main" id="{3FC0E72A-8A9B-420C-3FFE-A5B1EE83E7DD}"/>
              </a:ext>
            </a:extLst>
          </p:cNvPr>
          <p:cNvSpPr txBox="1"/>
          <p:nvPr userDrawn="1"/>
        </p:nvSpPr>
        <p:spPr>
          <a:xfrm>
            <a:off x="10778322" y="6627168"/>
            <a:ext cx="1295547" cy="230832"/>
          </a:xfrm>
          <a:prstGeom prst="rect">
            <a:avLst/>
          </a:prstGeom>
          <a:noFill/>
        </p:spPr>
        <p:txBody>
          <a:bodyPr wrap="none" rtlCol="0">
            <a:spAutoFit/>
          </a:bodyPr>
          <a:lstStyle/>
          <a:p>
            <a:pPr algn="r"/>
            <a:r>
              <a:rPr lang="en-US" sz="900" b="1" dirty="0">
                <a:solidFill>
                  <a:schemeClr val="bg1"/>
                </a:solidFill>
              </a:rPr>
              <a:t>trimit.com | </a:t>
            </a:r>
            <a:r>
              <a:rPr lang="en-US" sz="900" b="0" dirty="0">
                <a:solidFill>
                  <a:schemeClr val="bg1"/>
                </a:solidFill>
              </a:rPr>
              <a:t>Slide </a:t>
            </a:r>
            <a:fld id="{53383E95-5E03-4A4E-94F8-3420B8621053}" type="slidenum">
              <a:rPr lang="en-US" sz="900" b="0" smtClean="0">
                <a:solidFill>
                  <a:schemeClr val="bg1"/>
                </a:solidFill>
              </a:rPr>
              <a:pPr algn="r"/>
              <a:t>‹#›</a:t>
            </a:fld>
            <a:endParaRPr lang="en-US" sz="900" b="0" dirty="0">
              <a:solidFill>
                <a:schemeClr val="bg1"/>
              </a:solidFill>
            </a:endParaRPr>
          </a:p>
        </p:txBody>
      </p:sp>
      <p:sp>
        <p:nvSpPr>
          <p:cNvPr id="11" name="TextBox 10">
            <a:extLst>
              <a:ext uri="{FF2B5EF4-FFF2-40B4-BE49-F238E27FC236}">
                <a16:creationId xmlns:a16="http://schemas.microsoft.com/office/drawing/2014/main" id="{DB4406B7-B085-C7BE-6229-E300EA2916A7}"/>
              </a:ext>
            </a:extLst>
          </p:cNvPr>
          <p:cNvSpPr txBox="1"/>
          <p:nvPr userDrawn="1"/>
        </p:nvSpPr>
        <p:spPr>
          <a:xfrm>
            <a:off x="118131" y="6627168"/>
            <a:ext cx="1067921" cy="230832"/>
          </a:xfrm>
          <a:prstGeom prst="rect">
            <a:avLst/>
          </a:prstGeom>
          <a:noFill/>
        </p:spPr>
        <p:txBody>
          <a:bodyPr wrap="none" rtlCol="0">
            <a:spAutoFit/>
          </a:bodyPr>
          <a:lstStyle/>
          <a:p>
            <a:pPr algn="r"/>
            <a:r>
              <a:rPr lang="en-US" sz="900" b="1" dirty="0">
                <a:solidFill>
                  <a:schemeClr val="bg1"/>
                </a:solidFill>
              </a:rPr>
              <a:t>© TRIMIT Group</a:t>
            </a:r>
            <a:endParaRPr lang="en-US" sz="900" b="0" dirty="0">
              <a:solidFill>
                <a:schemeClr val="bg1"/>
              </a:solidFill>
            </a:endParaRPr>
          </a:p>
        </p:txBody>
      </p:sp>
      <p:sp>
        <p:nvSpPr>
          <p:cNvPr id="5" name="TextBox 4">
            <a:extLst>
              <a:ext uri="{FF2B5EF4-FFF2-40B4-BE49-F238E27FC236}">
                <a16:creationId xmlns:a16="http://schemas.microsoft.com/office/drawing/2014/main" id="{EEBF72FB-D347-A7A5-2116-BA4098189202}"/>
              </a:ext>
            </a:extLst>
          </p:cNvPr>
          <p:cNvSpPr txBox="1"/>
          <p:nvPr userDrawn="1"/>
        </p:nvSpPr>
        <p:spPr>
          <a:xfrm>
            <a:off x="0" y="2921168"/>
            <a:ext cx="12191999" cy="1015663"/>
          </a:xfrm>
          <a:prstGeom prst="rect">
            <a:avLst/>
          </a:prstGeom>
          <a:noFill/>
        </p:spPr>
        <p:txBody>
          <a:bodyPr wrap="square" rtlCol="0">
            <a:spAutoFit/>
          </a:bodyPr>
          <a:lstStyle/>
          <a:p>
            <a:pPr algn="ctr"/>
            <a:r>
              <a:rPr lang="en-US" sz="6000" dirty="0">
                <a:solidFill>
                  <a:srgbClr val="FFFFFF"/>
                </a:solidFill>
                <a:latin typeface="+mj-lt"/>
              </a:rPr>
              <a:t>Thank you!</a:t>
            </a:r>
          </a:p>
        </p:txBody>
      </p:sp>
      <p:pic>
        <p:nvPicPr>
          <p:cNvPr id="6" name="Picture 5" descr="A black and white striped logo&#10;&#10;Description automatically generated">
            <a:extLst>
              <a:ext uri="{FF2B5EF4-FFF2-40B4-BE49-F238E27FC236}">
                <a16:creationId xmlns:a16="http://schemas.microsoft.com/office/drawing/2014/main" id="{358B1EF4-2E7F-E7C8-0228-B27B573D7A59}"/>
              </a:ext>
            </a:extLst>
          </p:cNvPr>
          <p:cNvPicPr>
            <a:picLocks noChangeAspect="1"/>
          </p:cNvPicPr>
          <p:nvPr userDrawn="1"/>
        </p:nvPicPr>
        <p:blipFill>
          <a:blip r:embed="rId3" cstate="print">
            <a:alphaModFix amt="35000"/>
            <a:extLst>
              <a:ext uri="{28A0092B-C50C-407E-A947-70E740481C1C}">
                <a14:useLocalDpi xmlns:a14="http://schemas.microsoft.com/office/drawing/2010/main"/>
              </a:ext>
            </a:extLst>
          </a:blip>
          <a:stretch>
            <a:fillRect/>
          </a:stretch>
        </p:blipFill>
        <p:spPr>
          <a:xfrm rot="768056">
            <a:off x="-887146" y="3446481"/>
            <a:ext cx="5333360" cy="4597003"/>
          </a:xfrm>
          <a:prstGeom prst="rect">
            <a:avLst/>
          </a:prstGeom>
        </p:spPr>
      </p:pic>
    </p:spTree>
    <p:extLst>
      <p:ext uri="{BB962C8B-B14F-4D97-AF65-F5344CB8AC3E}">
        <p14:creationId xmlns:p14="http://schemas.microsoft.com/office/powerpoint/2010/main" val="34279445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Frontpage_Blank">
    <p:bg>
      <p:bgPr>
        <a:solidFill>
          <a:srgbClr val="02015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2B5B4-DBA6-0B04-E70B-48B3AB87B194}"/>
              </a:ext>
            </a:extLst>
          </p:cNvPr>
          <p:cNvSpPr>
            <a:spLocks noGrp="1"/>
          </p:cNvSpPr>
          <p:nvPr>
            <p:ph type="title"/>
          </p:nvPr>
        </p:nvSpPr>
        <p:spPr>
          <a:xfrm>
            <a:off x="831850" y="3864542"/>
            <a:ext cx="10515600" cy="2172748"/>
          </a:xfrm>
        </p:spPr>
        <p:txBody>
          <a:bodyPr anchor="t"/>
          <a:lstStyle>
            <a:lvl1pPr algn="r">
              <a:defRPr sz="600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18D9E80-4165-DA5D-3915-EED4D640986E}"/>
              </a:ext>
            </a:extLst>
          </p:cNvPr>
          <p:cNvSpPr>
            <a:spLocks noGrp="1"/>
          </p:cNvSpPr>
          <p:nvPr>
            <p:ph type="body" idx="1"/>
          </p:nvPr>
        </p:nvSpPr>
        <p:spPr>
          <a:xfrm>
            <a:off x="831850" y="3429000"/>
            <a:ext cx="10515600" cy="435542"/>
          </a:xfrm>
        </p:spPr>
        <p:txBody>
          <a:bodyPr anchor="ctr">
            <a:normAutofit/>
          </a:bodyPr>
          <a:lstStyle>
            <a:lvl1pPr marL="0" indent="0" algn="r">
              <a:buNone/>
              <a:defRPr sz="1800" cap="all"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 name="TextBox 5">
            <a:extLst>
              <a:ext uri="{FF2B5EF4-FFF2-40B4-BE49-F238E27FC236}">
                <a16:creationId xmlns:a16="http://schemas.microsoft.com/office/drawing/2014/main" id="{3692A7DE-1712-40C8-B959-A366B7E48985}"/>
              </a:ext>
            </a:extLst>
          </p:cNvPr>
          <p:cNvSpPr txBox="1"/>
          <p:nvPr userDrawn="1"/>
        </p:nvSpPr>
        <p:spPr>
          <a:xfrm>
            <a:off x="10778322" y="6627168"/>
            <a:ext cx="1295547" cy="230832"/>
          </a:xfrm>
          <a:prstGeom prst="rect">
            <a:avLst/>
          </a:prstGeom>
          <a:noFill/>
        </p:spPr>
        <p:txBody>
          <a:bodyPr wrap="none" rtlCol="0">
            <a:spAutoFit/>
          </a:bodyPr>
          <a:lstStyle/>
          <a:p>
            <a:pPr algn="r"/>
            <a:r>
              <a:rPr lang="en-US" sz="900" b="1" dirty="0">
                <a:solidFill>
                  <a:schemeClr val="bg1"/>
                </a:solidFill>
              </a:rPr>
              <a:t>trimit.com | </a:t>
            </a:r>
            <a:r>
              <a:rPr lang="en-US" sz="900" b="0" dirty="0">
                <a:solidFill>
                  <a:schemeClr val="bg1"/>
                </a:solidFill>
              </a:rPr>
              <a:t>Slide </a:t>
            </a:r>
            <a:fld id="{53383E95-5E03-4A4E-94F8-3420B8621053}" type="slidenum">
              <a:rPr lang="en-US" sz="900" b="0" smtClean="0">
                <a:solidFill>
                  <a:schemeClr val="bg1"/>
                </a:solidFill>
              </a:rPr>
              <a:pPr algn="r"/>
              <a:t>‹#›</a:t>
            </a:fld>
            <a:endParaRPr lang="en-US" sz="900" b="0" dirty="0">
              <a:solidFill>
                <a:schemeClr val="bg1"/>
              </a:solidFill>
            </a:endParaRPr>
          </a:p>
        </p:txBody>
      </p:sp>
      <p:sp>
        <p:nvSpPr>
          <p:cNvPr id="4" name="Rectangle 3">
            <a:extLst>
              <a:ext uri="{FF2B5EF4-FFF2-40B4-BE49-F238E27FC236}">
                <a16:creationId xmlns:a16="http://schemas.microsoft.com/office/drawing/2014/main" id="{3D5B0642-D943-2579-C95C-D0B88595428A}"/>
              </a:ext>
            </a:extLst>
          </p:cNvPr>
          <p:cNvSpPr/>
          <p:nvPr userDrawn="1"/>
        </p:nvSpPr>
        <p:spPr>
          <a:xfrm>
            <a:off x="838199" y="0"/>
            <a:ext cx="11353800" cy="74841"/>
          </a:xfrm>
          <a:prstGeom prst="rect">
            <a:avLst/>
          </a:prstGeom>
          <a:solidFill>
            <a:srgbClr val="3DB4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86971322-1387-14FB-3BA2-16566A639F5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0087239" y="219938"/>
            <a:ext cx="1169564" cy="267612"/>
          </a:xfrm>
          <a:prstGeom prst="rect">
            <a:avLst/>
          </a:prstGeom>
        </p:spPr>
      </p:pic>
      <p:sp>
        <p:nvSpPr>
          <p:cNvPr id="9" name="TextBox 8">
            <a:extLst>
              <a:ext uri="{FF2B5EF4-FFF2-40B4-BE49-F238E27FC236}">
                <a16:creationId xmlns:a16="http://schemas.microsoft.com/office/drawing/2014/main" id="{2E5B8A4D-7E19-EAF4-04AB-2C0802211634}"/>
              </a:ext>
            </a:extLst>
          </p:cNvPr>
          <p:cNvSpPr txBox="1"/>
          <p:nvPr userDrawn="1"/>
        </p:nvSpPr>
        <p:spPr>
          <a:xfrm>
            <a:off x="118131" y="6627168"/>
            <a:ext cx="1067921" cy="230832"/>
          </a:xfrm>
          <a:prstGeom prst="rect">
            <a:avLst/>
          </a:prstGeom>
          <a:noFill/>
        </p:spPr>
        <p:txBody>
          <a:bodyPr wrap="none" rtlCol="0">
            <a:spAutoFit/>
          </a:bodyPr>
          <a:lstStyle/>
          <a:p>
            <a:pPr algn="r"/>
            <a:r>
              <a:rPr lang="en-US" sz="900" b="1" dirty="0">
                <a:solidFill>
                  <a:schemeClr val="bg1"/>
                </a:solidFill>
              </a:rPr>
              <a:t>© TRIMIT Group</a:t>
            </a:r>
            <a:endParaRPr lang="en-US" sz="900" b="0" dirty="0">
              <a:solidFill>
                <a:schemeClr val="bg1"/>
              </a:solidFill>
            </a:endParaRPr>
          </a:p>
        </p:txBody>
      </p:sp>
      <p:pic>
        <p:nvPicPr>
          <p:cNvPr id="10" name="Picture 9" descr="A black and white striped logo&#10;&#10;Description automatically generated">
            <a:extLst>
              <a:ext uri="{FF2B5EF4-FFF2-40B4-BE49-F238E27FC236}">
                <a16:creationId xmlns:a16="http://schemas.microsoft.com/office/drawing/2014/main" id="{3514301D-4F1E-1DC7-DB1E-73A605CF0B14}"/>
              </a:ext>
            </a:extLst>
          </p:cNvPr>
          <p:cNvPicPr>
            <a:picLocks noChangeAspect="1"/>
          </p:cNvPicPr>
          <p:nvPr userDrawn="1"/>
        </p:nvPicPr>
        <p:blipFill>
          <a:blip r:embed="rId3" cstate="print">
            <a:alphaModFix amt="35000"/>
            <a:extLst>
              <a:ext uri="{28A0092B-C50C-407E-A947-70E740481C1C}">
                <a14:useLocalDpi xmlns:a14="http://schemas.microsoft.com/office/drawing/2010/main"/>
              </a:ext>
            </a:extLst>
          </a:blip>
          <a:stretch>
            <a:fillRect/>
          </a:stretch>
        </p:blipFill>
        <p:spPr>
          <a:xfrm rot="768056">
            <a:off x="-887146" y="3446481"/>
            <a:ext cx="5333360" cy="4597003"/>
          </a:xfrm>
          <a:prstGeom prst="rect">
            <a:avLst/>
          </a:prstGeom>
        </p:spPr>
      </p:pic>
    </p:spTree>
    <p:extLst>
      <p:ext uri="{BB962C8B-B14F-4D97-AF65-F5344CB8AC3E}">
        <p14:creationId xmlns:p14="http://schemas.microsoft.com/office/powerpoint/2010/main" val="33330197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_Blank">
    <p:bg>
      <p:bgPr>
        <a:solidFill>
          <a:srgbClr val="E3F1FB"/>
        </a:solidFill>
        <a:effectLst/>
      </p:bgPr>
    </p:bg>
    <p:spTree>
      <p:nvGrpSpPr>
        <p:cNvPr id="1" name=""/>
        <p:cNvGrpSpPr/>
        <p:nvPr/>
      </p:nvGrpSpPr>
      <p:grpSpPr>
        <a:xfrm>
          <a:off x="0" y="0"/>
          <a:ext cx="0" cy="0"/>
          <a:chOff x="0" y="0"/>
          <a:chExt cx="0" cy="0"/>
        </a:xfrm>
      </p:grpSpPr>
      <p:pic>
        <p:nvPicPr>
          <p:cNvPr id="3" name="Picture 2" descr="A blue and black striped logo&#10;&#10;Description automatically generated">
            <a:extLst>
              <a:ext uri="{FF2B5EF4-FFF2-40B4-BE49-F238E27FC236}">
                <a16:creationId xmlns:a16="http://schemas.microsoft.com/office/drawing/2014/main" id="{DA97682C-5DB9-AB04-CF5F-53861A736B8B}"/>
              </a:ext>
            </a:extLst>
          </p:cNvPr>
          <p:cNvPicPr>
            <a:picLocks noChangeAspect="1"/>
          </p:cNvPicPr>
          <p:nvPr userDrawn="1"/>
        </p:nvPicPr>
        <p:blipFill>
          <a:blip r:embed="rId2" cstate="print">
            <a:alphaModFix amt="35000"/>
            <a:extLst>
              <a:ext uri="{28A0092B-C50C-407E-A947-70E740481C1C}">
                <a14:useLocalDpi xmlns:a14="http://schemas.microsoft.com/office/drawing/2010/main"/>
              </a:ext>
            </a:extLst>
          </a:blip>
          <a:stretch>
            <a:fillRect/>
          </a:stretch>
        </p:blipFill>
        <p:spPr>
          <a:xfrm rot="900000">
            <a:off x="-797434" y="3483531"/>
            <a:ext cx="5153939" cy="4442354"/>
          </a:xfrm>
          <a:prstGeom prst="rect">
            <a:avLst/>
          </a:prstGeom>
        </p:spPr>
      </p:pic>
      <p:sp>
        <p:nvSpPr>
          <p:cNvPr id="2" name="Title 1">
            <a:extLst>
              <a:ext uri="{FF2B5EF4-FFF2-40B4-BE49-F238E27FC236}">
                <a16:creationId xmlns:a16="http://schemas.microsoft.com/office/drawing/2014/main" id="{7F72B5B4-DBA6-0B04-E70B-48B3AB87B194}"/>
              </a:ext>
            </a:extLst>
          </p:cNvPr>
          <p:cNvSpPr>
            <a:spLocks noGrp="1"/>
          </p:cNvSpPr>
          <p:nvPr>
            <p:ph type="title"/>
          </p:nvPr>
        </p:nvSpPr>
        <p:spPr>
          <a:xfrm>
            <a:off x="831850" y="1709738"/>
            <a:ext cx="10515600" cy="2852737"/>
          </a:xfrm>
        </p:spPr>
        <p:txBody>
          <a:bodyPr anchor="b"/>
          <a:lstStyle>
            <a:lvl1pPr algn="r">
              <a:defRPr sz="6000"/>
            </a:lvl1pPr>
          </a:lstStyle>
          <a:p>
            <a:r>
              <a:rPr lang="en-US"/>
              <a:t>Click to edit Master title style</a:t>
            </a:r>
            <a:endParaRPr lang="en-US" dirty="0"/>
          </a:p>
        </p:txBody>
      </p:sp>
      <p:sp>
        <p:nvSpPr>
          <p:cNvPr id="10" name="Rectangle 9">
            <a:extLst>
              <a:ext uri="{FF2B5EF4-FFF2-40B4-BE49-F238E27FC236}">
                <a16:creationId xmlns:a16="http://schemas.microsoft.com/office/drawing/2014/main" id="{61DCD2AE-E84F-E0E6-5470-A0D59393AB89}"/>
              </a:ext>
            </a:extLst>
          </p:cNvPr>
          <p:cNvSpPr/>
          <p:nvPr userDrawn="1"/>
        </p:nvSpPr>
        <p:spPr>
          <a:xfrm>
            <a:off x="838199" y="0"/>
            <a:ext cx="11353800" cy="74841"/>
          </a:xfrm>
          <a:prstGeom prst="rect">
            <a:avLst/>
          </a:prstGeom>
          <a:solidFill>
            <a:srgbClr val="3DB4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6ADED35B-2459-861E-51C2-F008DE9EA1B5}"/>
              </a:ext>
            </a:extLst>
          </p:cNvPr>
          <p:cNvSpPr/>
          <p:nvPr userDrawn="1"/>
        </p:nvSpPr>
        <p:spPr>
          <a:xfrm>
            <a:off x="9980043" y="0"/>
            <a:ext cx="1383957" cy="681037"/>
          </a:xfrm>
          <a:prstGeom prst="rect">
            <a:avLst/>
          </a:prstGeom>
          <a:solidFill>
            <a:srgbClr val="0201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a:extLst>
              <a:ext uri="{FF2B5EF4-FFF2-40B4-BE49-F238E27FC236}">
                <a16:creationId xmlns:a16="http://schemas.microsoft.com/office/drawing/2014/main" id="{5EE1F267-58DE-CA71-584F-BE5630D54039}"/>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087239" y="219938"/>
            <a:ext cx="1169564" cy="267612"/>
          </a:xfrm>
          <a:prstGeom prst="rect">
            <a:avLst/>
          </a:prstGeom>
        </p:spPr>
      </p:pic>
    </p:spTree>
    <p:extLst>
      <p:ext uri="{BB962C8B-B14F-4D97-AF65-F5344CB8AC3E}">
        <p14:creationId xmlns:p14="http://schemas.microsoft.com/office/powerpoint/2010/main" val="31412057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p:bgRef idx="1001">
        <a:schemeClr val="bg1"/>
      </p:bgRef>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2A5D4B9-6F93-8569-51C9-EFDEA4E59EDE}"/>
              </a:ext>
            </a:extLst>
          </p:cNvPr>
          <p:cNvSpPr txBox="1"/>
          <p:nvPr userDrawn="1"/>
        </p:nvSpPr>
        <p:spPr>
          <a:xfrm>
            <a:off x="1534193" y="2538303"/>
            <a:ext cx="2026517" cy="707886"/>
          </a:xfrm>
          <a:prstGeom prst="rect">
            <a:avLst/>
          </a:prstGeom>
          <a:noFill/>
        </p:spPr>
        <p:txBody>
          <a:bodyPr wrap="none" rtlCol="0">
            <a:spAutoFit/>
          </a:bodyPr>
          <a:lstStyle/>
          <a:p>
            <a:r>
              <a:rPr lang="en-US" sz="4000" kern="1200" dirty="0">
                <a:solidFill>
                  <a:schemeClr val="tx1"/>
                </a:solidFill>
                <a:latin typeface="+mj-lt"/>
                <a:ea typeface="+mj-ea"/>
                <a:cs typeface="+mj-cs"/>
              </a:rPr>
              <a:t>Agenda</a:t>
            </a:r>
          </a:p>
        </p:txBody>
      </p:sp>
      <p:sp>
        <p:nvSpPr>
          <p:cNvPr id="10" name="Text Placeholder 9">
            <a:extLst>
              <a:ext uri="{FF2B5EF4-FFF2-40B4-BE49-F238E27FC236}">
                <a16:creationId xmlns:a16="http://schemas.microsoft.com/office/drawing/2014/main" id="{601E08C5-89F7-7541-C847-9F0989644B37}"/>
              </a:ext>
            </a:extLst>
          </p:cNvPr>
          <p:cNvSpPr>
            <a:spLocks noGrp="1"/>
          </p:cNvSpPr>
          <p:nvPr>
            <p:ph type="body" sz="quarter" idx="10" hasCustomPrompt="1"/>
          </p:nvPr>
        </p:nvSpPr>
        <p:spPr>
          <a:xfrm>
            <a:off x="6172201" y="1413474"/>
            <a:ext cx="5181600" cy="4126089"/>
          </a:xfrm>
        </p:spPr>
        <p:txBody>
          <a:bodyPr anchor="ctr"/>
          <a:lstStyle>
            <a:lvl1pPr marL="457200" indent="-457200">
              <a:buFontTx/>
              <a:buBlip>
                <a:blip r:embed="rId2"/>
              </a:buBlip>
              <a:defRPr b="1"/>
            </a:lvl1pPr>
            <a:lvl2pPr marL="914400" indent="-457200">
              <a:buFont typeface="+mj-lt"/>
              <a:buAutoNum type="arabicPeriod"/>
              <a:defRPr/>
            </a:lvl2pPr>
            <a:lvl3pPr marL="1257300" indent="-3429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en-US" dirty="0"/>
              <a:t>Add agenda point</a:t>
            </a:r>
          </a:p>
          <a:p>
            <a:pPr lvl="0"/>
            <a:endParaRPr lang="en-US" dirty="0"/>
          </a:p>
          <a:p>
            <a:pPr lvl="0"/>
            <a:r>
              <a:rPr lang="en-US" dirty="0"/>
              <a:t>Add agenda point</a:t>
            </a:r>
          </a:p>
          <a:p>
            <a:pPr lvl="0"/>
            <a:endParaRPr lang="en-US" dirty="0"/>
          </a:p>
          <a:p>
            <a:pPr lvl="0"/>
            <a:r>
              <a:rPr lang="en-US" dirty="0"/>
              <a:t>Add agenda point</a:t>
            </a:r>
          </a:p>
        </p:txBody>
      </p:sp>
      <p:pic>
        <p:nvPicPr>
          <p:cNvPr id="7" name="Picture 6" descr="A blue and black striped logo&#10;&#10;Description automatically generated">
            <a:extLst>
              <a:ext uri="{FF2B5EF4-FFF2-40B4-BE49-F238E27FC236}">
                <a16:creationId xmlns:a16="http://schemas.microsoft.com/office/drawing/2014/main" id="{56987A2A-8E3F-7D09-074F-7D73AE8D97A8}"/>
              </a:ext>
            </a:extLst>
          </p:cNvPr>
          <p:cNvPicPr>
            <a:picLocks noChangeAspect="1"/>
          </p:cNvPicPr>
          <p:nvPr userDrawn="1"/>
        </p:nvPicPr>
        <p:blipFill>
          <a:blip r:embed="rId3" cstate="print">
            <a:alphaModFix amt="35000"/>
            <a:extLst>
              <a:ext uri="{28A0092B-C50C-407E-A947-70E740481C1C}">
                <a14:useLocalDpi xmlns:a14="http://schemas.microsoft.com/office/drawing/2010/main"/>
              </a:ext>
            </a:extLst>
          </a:blip>
          <a:stretch>
            <a:fillRect/>
          </a:stretch>
        </p:blipFill>
        <p:spPr>
          <a:xfrm rot="900000">
            <a:off x="-797434" y="3483531"/>
            <a:ext cx="5153939" cy="4442354"/>
          </a:xfrm>
          <a:prstGeom prst="rect">
            <a:avLst/>
          </a:prstGeom>
        </p:spPr>
      </p:pic>
    </p:spTree>
    <p:extLst>
      <p:ext uri="{BB962C8B-B14F-4D97-AF65-F5344CB8AC3E}">
        <p14:creationId xmlns:p14="http://schemas.microsoft.com/office/powerpoint/2010/main" val="33003509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1A42C-6D30-A329-F7A3-DA130939117D}"/>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45E2A65-759E-810C-1DB6-9D410198E98C}"/>
              </a:ext>
            </a:extLst>
          </p:cNvPr>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587977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26166-E0FF-1235-DCCE-413215FABB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919A07-32E6-FEBA-073D-7F3B2971BE8F}"/>
              </a:ext>
            </a:extLst>
          </p:cNvPr>
          <p:cNvSpPr>
            <a:spLocks noGrp="1"/>
          </p:cNvSpPr>
          <p:nvPr>
            <p:ph sz="half" idx="1"/>
          </p:nvPr>
        </p:nvSpPr>
        <p:spPr>
          <a:xfrm>
            <a:off x="838200" y="1825625"/>
            <a:ext cx="5181600" cy="435133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203EA76A-6A04-8382-4E49-53D91F928FE3}"/>
              </a:ext>
            </a:extLst>
          </p:cNvPr>
          <p:cNvSpPr>
            <a:spLocks noGrp="1"/>
          </p:cNvSpPr>
          <p:nvPr>
            <p:ph sz="half" idx="2"/>
          </p:nvPr>
        </p:nvSpPr>
        <p:spPr>
          <a:xfrm>
            <a:off x="6172200" y="1825625"/>
            <a:ext cx="5181600" cy="435133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50683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B7C9A-2B22-9543-DAF7-0B81889EEE59}"/>
              </a:ext>
            </a:extLst>
          </p:cNvPr>
          <p:cNvSpPr>
            <a:spLocks noGrp="1"/>
          </p:cNvSpPr>
          <p:nvPr>
            <p:ph type="title"/>
          </p:nvPr>
        </p:nvSpPr>
        <p:spPr>
          <a:xfrm>
            <a:off x="839788" y="365125"/>
            <a:ext cx="9143111"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A69B13-F3C7-0D00-91FF-3CAADC4735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82A658-5D95-C390-6A23-DF6D9AC01AAC}"/>
              </a:ext>
            </a:extLst>
          </p:cNvPr>
          <p:cNvSpPr>
            <a:spLocks noGrp="1"/>
          </p:cNvSpPr>
          <p:nvPr>
            <p:ph sz="half" idx="2"/>
          </p:nvPr>
        </p:nvSpPr>
        <p:spPr>
          <a:xfrm>
            <a:off x="839788" y="2505075"/>
            <a:ext cx="5157787" cy="368458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974F1A54-42AB-D010-D7E0-662CD4EEB7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C7AC14-A9F2-C071-F9DB-0396A71E8703}"/>
              </a:ext>
            </a:extLst>
          </p:cNvPr>
          <p:cNvSpPr>
            <a:spLocks noGrp="1"/>
          </p:cNvSpPr>
          <p:nvPr>
            <p:ph sz="quarter" idx="4"/>
          </p:nvPr>
        </p:nvSpPr>
        <p:spPr>
          <a:xfrm>
            <a:off x="6172200" y="2505075"/>
            <a:ext cx="5183188" cy="368458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406657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D9C01-C443-0876-9457-3ED961F7F78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342690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03292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D5B0F9-2F93-2ED9-853B-ACCD0E13BBBD}"/>
              </a:ext>
            </a:extLst>
          </p:cNvPr>
          <p:cNvSpPr>
            <a:spLocks noGrp="1"/>
          </p:cNvSpPr>
          <p:nvPr>
            <p:ph type="title"/>
          </p:nvPr>
        </p:nvSpPr>
        <p:spPr>
          <a:xfrm>
            <a:off x="838200" y="365125"/>
            <a:ext cx="9141842"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1C31F27-7403-90EC-7966-DA518C7394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a:extLst>
              <a:ext uri="{FF2B5EF4-FFF2-40B4-BE49-F238E27FC236}">
                <a16:creationId xmlns:a16="http://schemas.microsoft.com/office/drawing/2014/main" id="{F3063E5F-4D2E-9CA3-79A6-86514A8F1DBC}"/>
              </a:ext>
            </a:extLst>
          </p:cNvPr>
          <p:cNvSpPr txBox="1"/>
          <p:nvPr userDrawn="1"/>
        </p:nvSpPr>
        <p:spPr>
          <a:xfrm>
            <a:off x="10778322" y="6627168"/>
            <a:ext cx="1295547" cy="230832"/>
          </a:xfrm>
          <a:prstGeom prst="rect">
            <a:avLst/>
          </a:prstGeom>
          <a:noFill/>
        </p:spPr>
        <p:txBody>
          <a:bodyPr wrap="none" rtlCol="0">
            <a:spAutoFit/>
          </a:bodyPr>
          <a:lstStyle/>
          <a:p>
            <a:pPr algn="r"/>
            <a:r>
              <a:rPr lang="en-US" sz="900" b="1" dirty="0"/>
              <a:t>trimit.com | </a:t>
            </a:r>
            <a:r>
              <a:rPr lang="en-US" sz="900" b="0" dirty="0"/>
              <a:t>Slide </a:t>
            </a:r>
            <a:fld id="{53383E95-5E03-4A4E-94F8-3420B8621053}" type="slidenum">
              <a:rPr lang="en-US" sz="900" b="0" smtClean="0"/>
              <a:pPr algn="r"/>
              <a:t>‹#›</a:t>
            </a:fld>
            <a:endParaRPr lang="en-US" sz="900" b="0" dirty="0"/>
          </a:p>
        </p:txBody>
      </p:sp>
      <p:sp>
        <p:nvSpPr>
          <p:cNvPr id="14" name="Rectangle 13">
            <a:extLst>
              <a:ext uri="{FF2B5EF4-FFF2-40B4-BE49-F238E27FC236}">
                <a16:creationId xmlns:a16="http://schemas.microsoft.com/office/drawing/2014/main" id="{E67CFC71-B453-E2FE-C24C-A91CFA16D201}"/>
              </a:ext>
            </a:extLst>
          </p:cNvPr>
          <p:cNvSpPr/>
          <p:nvPr userDrawn="1"/>
        </p:nvSpPr>
        <p:spPr>
          <a:xfrm>
            <a:off x="838199" y="0"/>
            <a:ext cx="11353800" cy="74841"/>
          </a:xfrm>
          <a:prstGeom prst="rect">
            <a:avLst/>
          </a:prstGeom>
          <a:solidFill>
            <a:srgbClr val="3DB4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9C74CFCE-8F05-287E-9FA7-2849DD74B3E6}"/>
              </a:ext>
            </a:extLst>
          </p:cNvPr>
          <p:cNvSpPr/>
          <p:nvPr userDrawn="1"/>
        </p:nvSpPr>
        <p:spPr>
          <a:xfrm>
            <a:off x="9980043" y="0"/>
            <a:ext cx="1383957" cy="681037"/>
          </a:xfrm>
          <a:prstGeom prst="rect">
            <a:avLst/>
          </a:prstGeom>
          <a:solidFill>
            <a:srgbClr val="0201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Graphic 16">
            <a:extLst>
              <a:ext uri="{FF2B5EF4-FFF2-40B4-BE49-F238E27FC236}">
                <a16:creationId xmlns:a16="http://schemas.microsoft.com/office/drawing/2014/main" id="{F18D3821-FA26-4AEF-0800-3E01F964785E}"/>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10087239" y="219938"/>
            <a:ext cx="1169564" cy="267612"/>
          </a:xfrm>
          <a:prstGeom prst="rect">
            <a:avLst/>
          </a:prstGeom>
        </p:spPr>
      </p:pic>
      <p:sp>
        <p:nvSpPr>
          <p:cNvPr id="4" name="TextBox 3">
            <a:extLst>
              <a:ext uri="{FF2B5EF4-FFF2-40B4-BE49-F238E27FC236}">
                <a16:creationId xmlns:a16="http://schemas.microsoft.com/office/drawing/2014/main" id="{02B22D43-A86F-5EC8-FFC5-EBA13488033B}"/>
              </a:ext>
            </a:extLst>
          </p:cNvPr>
          <p:cNvSpPr txBox="1"/>
          <p:nvPr userDrawn="1"/>
        </p:nvSpPr>
        <p:spPr>
          <a:xfrm>
            <a:off x="118131" y="6627168"/>
            <a:ext cx="1067921" cy="230832"/>
          </a:xfrm>
          <a:prstGeom prst="rect">
            <a:avLst/>
          </a:prstGeom>
          <a:noFill/>
        </p:spPr>
        <p:txBody>
          <a:bodyPr wrap="none" rtlCol="0">
            <a:spAutoFit/>
          </a:bodyPr>
          <a:lstStyle/>
          <a:p>
            <a:pPr algn="r"/>
            <a:r>
              <a:rPr lang="en-US" sz="900" b="1" dirty="0"/>
              <a:t>© TRIMIT Group</a:t>
            </a:r>
            <a:endParaRPr lang="en-US" sz="900" b="0" dirty="0"/>
          </a:p>
        </p:txBody>
      </p:sp>
    </p:spTree>
    <p:extLst>
      <p:ext uri="{BB962C8B-B14F-4D97-AF65-F5344CB8AC3E}">
        <p14:creationId xmlns:p14="http://schemas.microsoft.com/office/powerpoint/2010/main" val="2287685436"/>
      </p:ext>
    </p:extLst>
  </p:cSld>
  <p:clrMap bg1="lt1" tx1="dk1" bg2="lt2" tx2="dk2" accent1="accent1" accent2="accent2" accent3="accent3" accent4="accent4" accent5="accent5" accent6="accent6" hlink="hlink" folHlink="folHlink"/>
  <p:sldLayoutIdLst>
    <p:sldLayoutId id="2147483650" r:id="rId1"/>
    <p:sldLayoutId id="2147483692" r:id="rId2"/>
    <p:sldLayoutId id="2147483693" r:id="rId3"/>
    <p:sldLayoutId id="2147483662" r:id="rId4"/>
    <p:sldLayoutId id="2147483660" r:id="rId5"/>
    <p:sldLayoutId id="2147483652" r:id="rId6"/>
    <p:sldLayoutId id="2147483653" r:id="rId7"/>
    <p:sldLayoutId id="2147483654" r:id="rId8"/>
    <p:sldLayoutId id="2147483655" r:id="rId9"/>
    <p:sldLayoutId id="2147483656" r:id="rId10"/>
    <p:sldLayoutId id="2147483694"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Tx/>
        <a:buBlip>
          <a:blip r:embed="rId14"/>
        </a:buBlip>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Tx/>
        <a:buBlip>
          <a:blip r:embed="rId14"/>
        </a:buBlip>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Tx/>
        <a:buBlip>
          <a:blip r:embed="rId14"/>
        </a:buBlip>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Tx/>
        <a:buBlip>
          <a:blip r:embed="rId14"/>
        </a:buBlip>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Tx/>
        <a:buBlip>
          <a:blip r:embed="rId14"/>
        </a:buBlip>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5.xml"/><Relationship Id="rId4" Type="http://schemas.openxmlformats.org/officeDocument/2006/relationships/image" Target="../media/image67.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17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179.xml.rels><?xml version="1.0" encoding="UTF-8" standalone="yes"?>
<Relationships xmlns="http://schemas.openxmlformats.org/package/2006/relationships"><Relationship Id="rId2" Type="http://schemas.openxmlformats.org/officeDocument/2006/relationships/hyperlink" Target="https://docs.microsoft.com/en-us/dynamics365/business-central/ui-personalization-user" TargetMode="Externa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18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5.xml"/><Relationship Id="rId4" Type="http://schemas.openxmlformats.org/officeDocument/2006/relationships/image" Target="../media/image73.png"/></Relationships>
</file>

<file path=ppt/slides/_rels/slide18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5.xml"/><Relationship Id="rId5" Type="http://schemas.openxmlformats.org/officeDocument/2006/relationships/image" Target="../media/image77.png"/><Relationship Id="rId4" Type="http://schemas.openxmlformats.org/officeDocument/2006/relationships/image" Target="../media/image76.png"/></Relationships>
</file>

<file path=ppt/slides/_rels/slide18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5.xml"/><Relationship Id="rId4" Type="http://schemas.openxmlformats.org/officeDocument/2006/relationships/image" Target="../media/image80.png"/></Relationships>
</file>

<file path=ppt/slides/_rels/slide18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5.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hyperlink" Target="mailto:kbi@trimit.com;jbc@trimit.com;lhi@trimit.com"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hyperlink" Target="mailto:trr@trimit.com"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5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5.xml"/><Relationship Id="rId4" Type="http://schemas.openxmlformats.org/officeDocument/2006/relationships/image" Target="../media/image48.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image" Target="../media/image51.A48332D0"/><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5.xml"/><Relationship Id="rId4" Type="http://schemas.openxmlformats.org/officeDocument/2006/relationships/image" Target="../media/image54.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5.xml"/><Relationship Id="rId4" Type="http://schemas.openxmlformats.org/officeDocument/2006/relationships/image" Target="../media/image59.png"/></Relationships>
</file>

<file path=ppt/slides/_rels/slide8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s://help-bc.trimit.com/main.aspx?lang=en-US&amp;content=index.html" TargetMode="External"/><Relationship Id="rId1" Type="http://schemas.openxmlformats.org/officeDocument/2006/relationships/slideLayout" Target="../slideLayouts/slideLayout5.xml"/><Relationship Id="rId4" Type="http://schemas.openxmlformats.org/officeDocument/2006/relationships/image" Target="../media/image63.png"/></Relationships>
</file>

<file path=ppt/slides/_rels/slide8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9EEA-2B9B-BD11-A53D-398C8FC7F595}"/>
              </a:ext>
            </a:extLst>
          </p:cNvPr>
          <p:cNvSpPr>
            <a:spLocks noGrp="1"/>
          </p:cNvSpPr>
          <p:nvPr>
            <p:ph type="title"/>
          </p:nvPr>
        </p:nvSpPr>
        <p:spPr/>
        <p:txBody>
          <a:bodyPr/>
          <a:lstStyle/>
          <a:p>
            <a:r>
              <a:rPr lang="en-US" dirty="0"/>
              <a:t>TRIMIT 2013 until latest Release of TRIMIT</a:t>
            </a:r>
          </a:p>
        </p:txBody>
      </p:sp>
      <p:sp>
        <p:nvSpPr>
          <p:cNvPr id="3" name="Text Placeholder 2">
            <a:extLst>
              <a:ext uri="{FF2B5EF4-FFF2-40B4-BE49-F238E27FC236}">
                <a16:creationId xmlns:a16="http://schemas.microsoft.com/office/drawing/2014/main" id="{986CB2FB-ECC4-57A6-1257-53AFBE60496B}"/>
              </a:ext>
            </a:extLst>
          </p:cNvPr>
          <p:cNvSpPr>
            <a:spLocks noGrp="1"/>
          </p:cNvSpPr>
          <p:nvPr>
            <p:ph type="body" idx="1"/>
          </p:nvPr>
        </p:nvSpPr>
        <p:spPr/>
        <p:txBody>
          <a:bodyPr/>
          <a:lstStyle/>
          <a:p>
            <a:r>
              <a:rPr lang="en-US" dirty="0"/>
              <a:t>What’s new/changed in</a:t>
            </a:r>
          </a:p>
        </p:txBody>
      </p:sp>
    </p:spTree>
    <p:extLst>
      <p:ext uri="{BB962C8B-B14F-4D97-AF65-F5344CB8AC3E}">
        <p14:creationId xmlns:p14="http://schemas.microsoft.com/office/powerpoint/2010/main" val="22479597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TRIMIT 2013R2 – December 2013</a:t>
            </a:r>
          </a:p>
        </p:txBody>
      </p:sp>
      <p:sp>
        <p:nvSpPr>
          <p:cNvPr id="4" name="Content Placeholder 3"/>
          <p:cNvSpPr>
            <a:spLocks noGrp="1"/>
          </p:cNvSpPr>
          <p:nvPr>
            <p:ph idx="1"/>
          </p:nvPr>
        </p:nvSpPr>
        <p:spPr/>
        <p:txBody>
          <a:bodyPr/>
          <a:lstStyle/>
          <a:p>
            <a:r>
              <a:rPr lang="en-US" dirty="0"/>
              <a:t>Completely redesigned Datacapture</a:t>
            </a:r>
          </a:p>
          <a:p>
            <a:r>
              <a:rPr lang="en-US" dirty="0"/>
              <a:t>Matrices have Totals per Line</a:t>
            </a:r>
          </a:p>
          <a:p>
            <a:r>
              <a:rPr lang="en-US" dirty="0"/>
              <a:t>On-Line Help via web</a:t>
            </a:r>
          </a:p>
        </p:txBody>
      </p:sp>
    </p:spTree>
    <p:extLst>
      <p:ext uri="{BB962C8B-B14F-4D97-AF65-F5344CB8AC3E}">
        <p14:creationId xmlns:p14="http://schemas.microsoft.com/office/powerpoint/2010/main" val="5729420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E481-0F62-D214-4B06-BDD113357B08}"/>
              </a:ext>
            </a:extLst>
          </p:cNvPr>
          <p:cNvSpPr>
            <a:spLocks noGrp="1"/>
          </p:cNvSpPr>
          <p:nvPr>
            <p:ph type="title"/>
          </p:nvPr>
        </p:nvSpPr>
        <p:spPr/>
        <p:txBody>
          <a:bodyPr>
            <a:noAutofit/>
          </a:bodyPr>
          <a:lstStyle/>
          <a:p>
            <a:r>
              <a:rPr lang="en-GB" sz="4000" dirty="0"/>
              <a:t>What is changed in TRIMIT 22.1.XXXX</a:t>
            </a:r>
            <a:br>
              <a:rPr lang="en-GB" sz="4000" dirty="0"/>
            </a:br>
            <a:r>
              <a:rPr lang="en-GB" sz="4000" dirty="0"/>
              <a:t>on Business Central 2022 Wave 1 </a:t>
            </a:r>
            <a:br>
              <a:rPr lang="en-GB" sz="4000" dirty="0"/>
            </a:br>
            <a:r>
              <a:rPr lang="en-GB" sz="4000" dirty="0"/>
              <a:t>in comparison to TRIMIT 21.2.XXXX</a:t>
            </a:r>
            <a:br>
              <a:rPr lang="en-GB" sz="4000" dirty="0"/>
            </a:br>
            <a:endParaRPr lang="en-US" sz="4000" dirty="0"/>
          </a:p>
        </p:txBody>
      </p:sp>
      <p:sp>
        <p:nvSpPr>
          <p:cNvPr id="3" name="Text Placeholder 2">
            <a:extLst>
              <a:ext uri="{FF2B5EF4-FFF2-40B4-BE49-F238E27FC236}">
                <a16:creationId xmlns:a16="http://schemas.microsoft.com/office/drawing/2014/main" id="{CD6B68BA-26EF-8EF3-CC16-BD7C06B63B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669354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D41E6-BA57-42EA-864C-E1044D0DB4AA}"/>
              </a:ext>
            </a:extLst>
          </p:cNvPr>
          <p:cNvSpPr>
            <a:spLocks noGrp="1"/>
          </p:cNvSpPr>
          <p:nvPr>
            <p:ph type="title"/>
          </p:nvPr>
        </p:nvSpPr>
        <p:spPr/>
        <p:txBody>
          <a:bodyPr/>
          <a:lstStyle/>
          <a:p>
            <a:r>
              <a:rPr lang="en-US" dirty="0"/>
              <a:t>New/changed Functionality 22.1</a:t>
            </a:r>
          </a:p>
        </p:txBody>
      </p:sp>
      <p:sp>
        <p:nvSpPr>
          <p:cNvPr id="3" name="Content Placeholder 2">
            <a:extLst>
              <a:ext uri="{FF2B5EF4-FFF2-40B4-BE49-F238E27FC236}">
                <a16:creationId xmlns:a16="http://schemas.microsoft.com/office/drawing/2014/main" id="{91A08770-1710-4B3F-8F95-03D641BEE601}"/>
              </a:ext>
            </a:extLst>
          </p:cNvPr>
          <p:cNvSpPr>
            <a:spLocks noGrp="1"/>
          </p:cNvSpPr>
          <p:nvPr>
            <p:ph idx="1"/>
          </p:nvPr>
        </p:nvSpPr>
        <p:spPr/>
        <p:txBody>
          <a:bodyPr>
            <a:normAutofit/>
          </a:bodyPr>
          <a:lstStyle/>
          <a:p>
            <a:r>
              <a:rPr lang="en-US" dirty="0"/>
              <a:t>New Parameter </a:t>
            </a:r>
            <a:r>
              <a:rPr lang="en-US" b="1" dirty="0">
                <a:latin typeface="+mj-lt"/>
              </a:rPr>
              <a:t>Direct Unit Cost Date Handling </a:t>
            </a:r>
            <a:r>
              <a:rPr lang="en-US" dirty="0"/>
              <a:t>in the Purchase &amp; Payables Setup to determine if Purchase Prices should be based on the </a:t>
            </a:r>
            <a:r>
              <a:rPr lang="en-US" b="1" dirty="0"/>
              <a:t>Order Date</a:t>
            </a:r>
            <a:r>
              <a:rPr lang="en-US" dirty="0"/>
              <a:t> of the Purchase Header or the </a:t>
            </a:r>
            <a:r>
              <a:rPr lang="en-US" b="1" dirty="0"/>
              <a:t>Expected Receipt Date </a:t>
            </a:r>
            <a:r>
              <a:rPr lang="en-US" dirty="0"/>
              <a:t>of the Purchase Line. This field is also available on the Purchase Header itself.</a:t>
            </a:r>
          </a:p>
          <a:p>
            <a:r>
              <a:rPr lang="en-US" dirty="0">
                <a:latin typeface="+mj-lt"/>
              </a:rPr>
              <a:t>Body </a:t>
            </a:r>
            <a:r>
              <a:rPr lang="en-US" dirty="0"/>
              <a:t>of an E-Mail Template can now be filled based on an import of a txt- or html-file.</a:t>
            </a:r>
          </a:p>
          <a:p>
            <a:r>
              <a:rPr lang="en-US" dirty="0"/>
              <a:t>Connection Setup – for replicating data from TRIMIT ERP to TRIMIT Portals – can now also be setup for </a:t>
            </a:r>
            <a:r>
              <a:rPr lang="en-US" b="1" dirty="0"/>
              <a:t>Cloud Replication </a:t>
            </a:r>
            <a:r>
              <a:rPr lang="en-US" dirty="0"/>
              <a:t>with </a:t>
            </a:r>
            <a:r>
              <a:rPr lang="en-US" b="1" dirty="0"/>
              <a:t>OAuth 2.0 </a:t>
            </a:r>
            <a:r>
              <a:rPr lang="en-US" dirty="0"/>
              <a:t>Authorization.</a:t>
            </a:r>
          </a:p>
          <a:p>
            <a:r>
              <a:rPr lang="en-US" dirty="0"/>
              <a:t>In Item List page (31) a direct link to </a:t>
            </a:r>
            <a:r>
              <a:rPr lang="en-US" b="1" i="1" dirty="0">
                <a:effectLst/>
                <a:ea typeface="Calibri" panose="020F0502020204030204" pitchFamily="34" charset="0"/>
                <a:cs typeface="Times New Roman" panose="02020603050405020304" pitchFamily="18" charset="0"/>
              </a:rPr>
              <a:t>Sales Prices</a:t>
            </a:r>
            <a:r>
              <a:rPr lang="en-US" dirty="0">
                <a:effectLst/>
                <a:ea typeface="Calibri" panose="020F0502020204030204" pitchFamily="34" charset="0"/>
                <a:cs typeface="Times New Roman" panose="02020603050405020304" pitchFamily="18" charset="0"/>
              </a:rPr>
              <a:t>,</a:t>
            </a:r>
            <a:r>
              <a:rPr lang="en-US" b="1" i="1" dirty="0">
                <a:effectLst/>
                <a:ea typeface="Calibri" panose="020F0502020204030204" pitchFamily="34" charset="0"/>
                <a:cs typeface="Times New Roman" panose="02020603050405020304" pitchFamily="18" charset="0"/>
              </a:rPr>
              <a:t> Sales Discounts</a:t>
            </a:r>
            <a:r>
              <a:rPr lang="en-US" dirty="0">
                <a:effectLst/>
                <a:ea typeface="Calibri" panose="020F0502020204030204" pitchFamily="34" charset="0"/>
                <a:cs typeface="Times New Roman" panose="02020603050405020304" pitchFamily="18" charset="0"/>
              </a:rPr>
              <a:t>,</a:t>
            </a:r>
            <a:r>
              <a:rPr lang="en-US" b="1" i="1" dirty="0">
                <a:effectLst/>
                <a:ea typeface="Calibri" panose="020F0502020204030204" pitchFamily="34" charset="0"/>
                <a:cs typeface="Times New Roman" panose="02020603050405020304" pitchFamily="18" charset="0"/>
              </a:rPr>
              <a:t> Sales Prices and Discounts Overview </a:t>
            </a:r>
            <a:r>
              <a:rPr lang="en-US" dirty="0">
                <a:effectLst/>
                <a:ea typeface="Calibri" panose="020F0502020204030204" pitchFamily="34" charset="0"/>
                <a:cs typeface="Times New Roman" panose="02020603050405020304" pitchFamily="18" charset="0"/>
              </a:rPr>
              <a:t>and</a:t>
            </a:r>
            <a:r>
              <a:rPr lang="en-US" b="1" i="1" dirty="0">
                <a:effectLst/>
                <a:ea typeface="Calibri" panose="020F0502020204030204" pitchFamily="34" charset="0"/>
                <a:cs typeface="Times New Roman" panose="02020603050405020304" pitchFamily="18" charset="0"/>
              </a:rPr>
              <a:t> Sales Price Worksheet</a:t>
            </a:r>
            <a:r>
              <a:rPr lang="en-US" dirty="0">
                <a:effectLst/>
                <a:ea typeface="Calibri" panose="020F0502020204030204" pitchFamily="34" charset="0"/>
                <a:cs typeface="Times New Roman" panose="02020603050405020304" pitchFamily="18" charset="0"/>
              </a:rPr>
              <a:t>.</a:t>
            </a:r>
            <a:r>
              <a:rPr lang="en-US" dirty="0"/>
              <a:t>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41187059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DAEAF-25A7-4915-A47E-F90E312F0064}"/>
              </a:ext>
            </a:extLst>
          </p:cNvPr>
          <p:cNvSpPr>
            <a:spLocks noGrp="1"/>
          </p:cNvSpPr>
          <p:nvPr>
            <p:ph type="title"/>
          </p:nvPr>
        </p:nvSpPr>
        <p:spPr/>
        <p:txBody>
          <a:bodyPr/>
          <a:lstStyle/>
          <a:p>
            <a:r>
              <a:rPr lang="en-US" dirty="0"/>
              <a:t>New/changed Functionality 22.1</a:t>
            </a:r>
          </a:p>
        </p:txBody>
      </p:sp>
      <p:sp>
        <p:nvSpPr>
          <p:cNvPr id="3" name="Content Placeholder 2">
            <a:extLst>
              <a:ext uri="{FF2B5EF4-FFF2-40B4-BE49-F238E27FC236}">
                <a16:creationId xmlns:a16="http://schemas.microsoft.com/office/drawing/2014/main" id="{71034087-990D-4CE6-9A75-E311417674BF}"/>
              </a:ext>
            </a:extLst>
          </p:cNvPr>
          <p:cNvSpPr>
            <a:spLocks noGrp="1"/>
          </p:cNvSpPr>
          <p:nvPr>
            <p:ph idx="1"/>
          </p:nvPr>
        </p:nvSpPr>
        <p:spPr/>
        <p:txBody>
          <a:bodyPr>
            <a:normAutofit/>
          </a:bodyPr>
          <a:lstStyle/>
          <a:p>
            <a:r>
              <a:rPr lang="en-US" dirty="0"/>
              <a:t>In Portal Setup new parameter </a:t>
            </a:r>
            <a:r>
              <a:rPr lang="en-US" b="1" dirty="0">
                <a:latin typeface="+mj-lt"/>
              </a:rPr>
              <a:t>Delete Posted Portal Sales Document </a:t>
            </a:r>
            <a:r>
              <a:rPr lang="en-US" dirty="0"/>
              <a:t>based on Sales Order Deletion during Invoice Posting (automatically) or based on batch report (manually)</a:t>
            </a:r>
          </a:p>
          <a:p>
            <a:r>
              <a:rPr lang="en-US" dirty="0"/>
              <a:t>Table </a:t>
            </a:r>
            <a:r>
              <a:rPr lang="en-US" i="1" dirty="0">
                <a:effectLst/>
                <a:latin typeface="+mj-lt"/>
                <a:ea typeface="Calibri" panose="020F0502020204030204" pitchFamily="34" charset="0"/>
                <a:cs typeface="Times New Roman" panose="02020603050405020304" pitchFamily="18" charset="0"/>
              </a:rPr>
              <a:t>6038129 trm Portal Customer Templates </a:t>
            </a:r>
            <a:r>
              <a:rPr lang="en-US" dirty="0">
                <a:effectLst/>
                <a:ea typeface="Calibri" panose="020F0502020204030204" pitchFamily="34" charset="0"/>
                <a:cs typeface="Times New Roman" panose="02020603050405020304" pitchFamily="18" charset="0"/>
              </a:rPr>
              <a:t>has been replaced by </a:t>
            </a:r>
            <a:r>
              <a:rPr lang="en-US" i="1" dirty="0">
                <a:effectLst/>
                <a:latin typeface="+mj-lt"/>
                <a:ea typeface="Calibri" panose="020F0502020204030204" pitchFamily="34" charset="0"/>
                <a:cs typeface="Times New Roman" panose="02020603050405020304" pitchFamily="18" charset="0"/>
              </a:rPr>
              <a:t>6038160 trm Portal Customer Templ.</a:t>
            </a:r>
            <a:r>
              <a:rPr lang="en-US" i="1" dirty="0">
                <a:latin typeface="+mj-lt"/>
                <a:ea typeface="Calibri" panose="020F0502020204030204" pitchFamily="34" charset="0"/>
                <a:cs typeface="Times New Roman" panose="02020603050405020304" pitchFamily="18" charset="0"/>
              </a:rPr>
              <a:t> </a:t>
            </a:r>
            <a:r>
              <a:rPr lang="en-US" dirty="0">
                <a:ea typeface="Calibri" panose="020F0502020204030204" pitchFamily="34" charset="0"/>
                <a:cs typeface="Times New Roman" panose="02020603050405020304" pitchFamily="18" charset="0"/>
              </a:rPr>
              <a:t>because of extending the field </a:t>
            </a:r>
            <a:r>
              <a:rPr lang="en-US" i="1" dirty="0">
                <a:latin typeface="+mj-lt"/>
                <a:ea typeface="Calibri" panose="020F0502020204030204" pitchFamily="34" charset="0"/>
                <a:cs typeface="Times New Roman" panose="02020603050405020304" pitchFamily="18" charset="0"/>
              </a:rPr>
              <a:t>Customer Template </a:t>
            </a:r>
            <a:r>
              <a:rPr lang="en-US" dirty="0">
                <a:ea typeface="Calibri" panose="020F0502020204030204" pitchFamily="34" charset="0"/>
                <a:cs typeface="Times New Roman" panose="02020603050405020304" pitchFamily="18" charset="0"/>
              </a:rPr>
              <a:t>that is in the primary key.</a:t>
            </a:r>
          </a:p>
          <a:p>
            <a:r>
              <a:rPr lang="en-US" dirty="0"/>
              <a:t>Additions regarding Intrastat as of January 1</a:t>
            </a:r>
            <a:r>
              <a:rPr lang="en-US" baseline="30000" dirty="0"/>
              <a:t>st</a:t>
            </a:r>
            <a:r>
              <a:rPr lang="en-US" dirty="0"/>
              <a:t> 2022:</a:t>
            </a:r>
          </a:p>
          <a:p>
            <a:pPr lvl="1"/>
            <a:r>
              <a:rPr lang="en-US" dirty="0">
                <a:cs typeface="Times New Roman" panose="02020603050405020304" pitchFamily="18" charset="0"/>
              </a:rPr>
              <a:t>New fields in General Ledger Setup to set default </a:t>
            </a:r>
            <a:r>
              <a:rPr lang="en-US" dirty="0">
                <a:latin typeface="+mj-lt"/>
                <a:cs typeface="Times New Roman" panose="02020603050405020304" pitchFamily="18" charset="0"/>
              </a:rPr>
              <a:t>Transaction Type </a:t>
            </a:r>
            <a:r>
              <a:rPr lang="en-US" dirty="0">
                <a:cs typeface="Times New Roman" panose="02020603050405020304" pitchFamily="18" charset="0"/>
              </a:rPr>
              <a:t>22 (Replacement of goods returned) and 23 (Replacement of goods not returned).</a:t>
            </a:r>
          </a:p>
          <a:p>
            <a:pPr lvl="1"/>
            <a:r>
              <a:rPr lang="en-US" dirty="0">
                <a:cs typeface="Times New Roman" panose="02020603050405020304" pitchFamily="18" charset="0"/>
              </a:rPr>
              <a:t>22 and 23 will be set for Replacements Sales Orders created via Complaints depending if it is a </a:t>
            </a:r>
            <a:r>
              <a:rPr lang="en-US" i="1" dirty="0">
                <a:cs typeface="Times New Roman" panose="02020603050405020304" pitchFamily="18" charset="0"/>
              </a:rPr>
              <a:t>Refund on Return </a:t>
            </a:r>
            <a:r>
              <a:rPr lang="en-US" dirty="0">
                <a:cs typeface="Times New Roman" panose="02020603050405020304" pitchFamily="18" charset="0"/>
              </a:rPr>
              <a:t>or only a </a:t>
            </a:r>
            <a:r>
              <a:rPr lang="en-US" i="1" dirty="0">
                <a:cs typeface="Times New Roman" panose="02020603050405020304" pitchFamily="18" charset="0"/>
              </a:rPr>
              <a:t>Refund</a:t>
            </a:r>
            <a:r>
              <a:rPr lang="en-US" dirty="0">
                <a:cs typeface="Times New Roman" panose="02020603050405020304" pitchFamily="18" charset="0"/>
              </a:rPr>
              <a:t>.</a:t>
            </a:r>
            <a:endParaRPr lang="en-US" dirty="0"/>
          </a:p>
        </p:txBody>
      </p:sp>
    </p:spTree>
    <p:extLst>
      <p:ext uri="{BB962C8B-B14F-4D97-AF65-F5344CB8AC3E}">
        <p14:creationId xmlns:p14="http://schemas.microsoft.com/office/powerpoint/2010/main" val="25124618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8F616-A5CF-4E9F-9B96-98A3DCC47DC2}"/>
              </a:ext>
            </a:extLst>
          </p:cNvPr>
          <p:cNvSpPr>
            <a:spLocks noGrp="1"/>
          </p:cNvSpPr>
          <p:nvPr>
            <p:ph type="title"/>
          </p:nvPr>
        </p:nvSpPr>
        <p:spPr/>
        <p:txBody>
          <a:bodyPr/>
          <a:lstStyle/>
          <a:p>
            <a:r>
              <a:rPr lang="en-US" dirty="0"/>
              <a:t>New/changed Functionality 22.1</a:t>
            </a:r>
          </a:p>
        </p:txBody>
      </p:sp>
      <p:sp>
        <p:nvSpPr>
          <p:cNvPr id="3" name="Content Placeholder 2">
            <a:extLst>
              <a:ext uri="{FF2B5EF4-FFF2-40B4-BE49-F238E27FC236}">
                <a16:creationId xmlns:a16="http://schemas.microsoft.com/office/drawing/2014/main" id="{15405F48-7480-41A1-943D-DFB1AAB22B8E}"/>
              </a:ext>
            </a:extLst>
          </p:cNvPr>
          <p:cNvSpPr>
            <a:spLocks noGrp="1"/>
          </p:cNvSpPr>
          <p:nvPr>
            <p:ph idx="1"/>
          </p:nvPr>
        </p:nvSpPr>
        <p:spPr/>
        <p:txBody>
          <a:bodyPr>
            <a:normAutofit/>
          </a:bodyPr>
          <a:lstStyle/>
          <a:p>
            <a:r>
              <a:rPr lang="en-US" dirty="0"/>
              <a:t>New option in Order Type for </a:t>
            </a:r>
            <a:r>
              <a:rPr lang="en-US" dirty="0">
                <a:latin typeface="+mj-lt"/>
              </a:rPr>
              <a:t>Availability Check </a:t>
            </a:r>
            <a:r>
              <a:rPr lang="en-US" dirty="0"/>
              <a:t>to Skip Availability Check if no Transactions are available.</a:t>
            </a:r>
          </a:p>
          <a:p>
            <a:r>
              <a:rPr lang="en-US" dirty="0"/>
              <a:t>Table </a:t>
            </a:r>
            <a:r>
              <a:rPr lang="en-US" dirty="0">
                <a:latin typeface="+mj-lt"/>
              </a:rPr>
              <a:t>6038162 trm Portal User Register </a:t>
            </a:r>
            <a:r>
              <a:rPr lang="en-US" dirty="0"/>
              <a:t>will replace</a:t>
            </a:r>
            <a:br>
              <a:rPr lang="en-US" dirty="0"/>
            </a:br>
            <a:r>
              <a:rPr lang="en-US" b="1" dirty="0"/>
              <a:t>6038149 trm B2C User Register</a:t>
            </a:r>
          </a:p>
          <a:p>
            <a:r>
              <a:rPr lang="en-US" dirty="0"/>
              <a:t>New </a:t>
            </a:r>
            <a:r>
              <a:rPr lang="en-US" b="1" dirty="0">
                <a:latin typeface="+mj-lt"/>
              </a:rPr>
              <a:t>EU Sales Reporting Filters </a:t>
            </a:r>
            <a:r>
              <a:rPr lang="en-US" dirty="0"/>
              <a:t>and </a:t>
            </a:r>
            <a:r>
              <a:rPr lang="en-US" b="1" dirty="0">
                <a:latin typeface="+mj-lt"/>
              </a:rPr>
              <a:t>Correct Customer VAT Reg. No. </a:t>
            </a:r>
            <a:r>
              <a:rPr lang="en-US" dirty="0"/>
              <a:t>functionality for the EC Sales List Reports.</a:t>
            </a:r>
          </a:p>
          <a:p>
            <a:r>
              <a:rPr lang="en-US" dirty="0"/>
              <a:t>New Parameter in Sales &amp; Receivables Setup: </a:t>
            </a:r>
            <a:r>
              <a:rPr lang="en-US" b="1" dirty="0">
                <a:latin typeface="+mj-lt"/>
              </a:rPr>
              <a:t>Forced Currency Match</a:t>
            </a:r>
            <a:r>
              <a:rPr lang="en-US" dirty="0">
                <a:latin typeface="+mj-lt"/>
              </a:rPr>
              <a:t>. </a:t>
            </a:r>
            <a:r>
              <a:rPr lang="en-US" dirty="0"/>
              <a:t>When set to </a:t>
            </a:r>
            <a:r>
              <a:rPr lang="en-US" i="1" dirty="0"/>
              <a:t>Yes,</a:t>
            </a:r>
            <a:r>
              <a:rPr lang="en-US" dirty="0"/>
              <a:t> it makes sure that a Sales Price with Currency Code of the Customer will always overrule a Sales Price without Currency Code; even if the </a:t>
            </a:r>
            <a:r>
              <a:rPr lang="en-US" b="1" dirty="0"/>
              <a:t>Start Date </a:t>
            </a:r>
            <a:r>
              <a:rPr lang="en-US" dirty="0"/>
              <a:t>is later.</a:t>
            </a:r>
          </a:p>
          <a:p>
            <a:r>
              <a:rPr lang="en-US" dirty="0">
                <a:latin typeface="+mj-lt"/>
              </a:rPr>
              <a:t>Last Changed </a:t>
            </a:r>
            <a:r>
              <a:rPr lang="en-US" dirty="0"/>
              <a:t>Date/Time shown in File Explorer or File Share.</a:t>
            </a:r>
            <a:endParaRPr lang="en-US" dirty="0">
              <a:latin typeface="+mj-lt"/>
            </a:endParaRPr>
          </a:p>
        </p:txBody>
      </p:sp>
    </p:spTree>
    <p:extLst>
      <p:ext uri="{BB962C8B-B14F-4D97-AF65-F5344CB8AC3E}">
        <p14:creationId xmlns:p14="http://schemas.microsoft.com/office/powerpoint/2010/main" val="6199155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13CD4-C895-D4E0-EE44-D26E169FDF54}"/>
              </a:ext>
            </a:extLst>
          </p:cNvPr>
          <p:cNvSpPr>
            <a:spLocks noGrp="1"/>
          </p:cNvSpPr>
          <p:nvPr>
            <p:ph type="title"/>
          </p:nvPr>
        </p:nvSpPr>
        <p:spPr/>
        <p:txBody>
          <a:bodyPr/>
          <a:lstStyle/>
          <a:p>
            <a:r>
              <a:rPr lang="en-US" dirty="0"/>
              <a:t>New/changed Functionality 22.1</a:t>
            </a:r>
          </a:p>
        </p:txBody>
      </p:sp>
      <p:sp>
        <p:nvSpPr>
          <p:cNvPr id="3" name="Content Placeholder 2">
            <a:extLst>
              <a:ext uri="{FF2B5EF4-FFF2-40B4-BE49-F238E27FC236}">
                <a16:creationId xmlns:a16="http://schemas.microsoft.com/office/drawing/2014/main" id="{01C5DD82-FA28-B6D9-D6E3-87012814576E}"/>
              </a:ext>
            </a:extLst>
          </p:cNvPr>
          <p:cNvSpPr>
            <a:spLocks noGrp="1"/>
          </p:cNvSpPr>
          <p:nvPr>
            <p:ph idx="1"/>
          </p:nvPr>
        </p:nvSpPr>
        <p:spPr/>
        <p:txBody>
          <a:bodyPr>
            <a:normAutofit lnSpcReduction="10000"/>
          </a:bodyPr>
          <a:lstStyle/>
          <a:p>
            <a:r>
              <a:rPr lang="en-US" dirty="0"/>
              <a:t>3 extra AddOn Apps when working with 3</a:t>
            </a:r>
            <a:r>
              <a:rPr lang="en-US" baseline="30000" dirty="0"/>
              <a:t>rd</a:t>
            </a:r>
            <a:r>
              <a:rPr lang="en-US" dirty="0"/>
              <a:t> party Apps:</a:t>
            </a:r>
          </a:p>
          <a:p>
            <a:pPr marL="800100" lvl="1" indent="-342900">
              <a:lnSpc>
                <a:spcPct val="115000"/>
              </a:lnSpc>
              <a:buFont typeface="Calibri" panose="020F0502020204030204" pitchFamily="34" charset="0"/>
              <a:buChar char="-"/>
            </a:pPr>
            <a:r>
              <a:rPr lang="en-US" sz="1400" b="1" dirty="0">
                <a:effectLst/>
                <a:ea typeface="Calibri" panose="020F0502020204030204" pitchFamily="34" charset="0"/>
                <a:cs typeface="Times New Roman" panose="02020603050405020304" pitchFamily="18" charset="0"/>
              </a:rPr>
              <a:t>TRIMIT AddOn Mobile WMS</a:t>
            </a:r>
            <a:r>
              <a:rPr lang="en-US" sz="1400" dirty="0">
                <a:effectLst/>
                <a:ea typeface="Calibri" panose="020F0502020204030204" pitchFamily="34" charset="0"/>
                <a:cs typeface="Times New Roman" panose="02020603050405020304" pitchFamily="18" charset="0"/>
              </a:rPr>
              <a:t> App in case you work with the TRIMIT Pick Documents and use Tasklet Factory.</a:t>
            </a:r>
          </a:p>
          <a:p>
            <a:pPr marL="800100" lvl="1" indent="-342900">
              <a:lnSpc>
                <a:spcPct val="115000"/>
              </a:lnSpc>
              <a:buFont typeface="Calibri" panose="020F0502020204030204" pitchFamily="34" charset="0"/>
              <a:buChar char="-"/>
            </a:pPr>
            <a:r>
              <a:rPr lang="en-US" sz="1400" b="1" dirty="0">
                <a:effectLst/>
                <a:ea typeface="Calibri" panose="020F0502020204030204" pitchFamily="34" charset="0"/>
                <a:cs typeface="Times New Roman" panose="02020603050405020304" pitchFamily="18" charset="0"/>
              </a:rPr>
              <a:t>TRIMIT AddOn Document Capture</a:t>
            </a:r>
            <a:r>
              <a:rPr lang="en-US" sz="1400" dirty="0">
                <a:effectLst/>
                <a:ea typeface="Calibri" panose="020F0502020204030204" pitchFamily="34" charset="0"/>
                <a:cs typeface="Times New Roman" panose="02020603050405020304" pitchFamily="18" charset="0"/>
              </a:rPr>
              <a:t> App in case you work with Continia Document Capture 365 for creating the right Matrix Lines in a Purchase Document.</a:t>
            </a:r>
          </a:p>
          <a:p>
            <a:pPr marL="800100" lvl="1" indent="-342900">
              <a:lnSpc>
                <a:spcPct val="115000"/>
              </a:lnSpc>
              <a:buFont typeface="Calibri" panose="020F0502020204030204" pitchFamily="34" charset="0"/>
              <a:buChar char="-"/>
            </a:pPr>
            <a:r>
              <a:rPr lang="en-US" sz="1400" b="1" dirty="0">
                <a:effectLst/>
                <a:ea typeface="Calibri" panose="020F0502020204030204" pitchFamily="34" charset="0"/>
                <a:cs typeface="Times New Roman" panose="02020603050405020304" pitchFamily="18" charset="0"/>
              </a:rPr>
              <a:t>TRIMIT AddOn ForNAV</a:t>
            </a:r>
            <a:r>
              <a:rPr lang="en-US" sz="1400" dirty="0">
                <a:effectLst/>
                <a:ea typeface="Calibri" panose="020F0502020204030204" pitchFamily="34" charset="0"/>
                <a:cs typeface="Times New Roman" panose="02020603050405020304" pitchFamily="18" charset="0"/>
              </a:rPr>
              <a:t> in case you work with ForNAV App and want to use the ForNAV approach of documents for the TRIMIT External Sales Documents (Quote, Order, Shipment Invoice) and the PDM Reports (Master, Bill of Materials, Measurement Chart, Additional Info, Additional Comments, Composition and Care Label).</a:t>
            </a:r>
          </a:p>
          <a:p>
            <a:pPr>
              <a:lnSpc>
                <a:spcPct val="115000"/>
              </a:lnSpc>
            </a:pPr>
            <a:r>
              <a:rPr lang="en-US" dirty="0"/>
              <a:t>Change in Master with Sequential Number (MMMLLLL)</a:t>
            </a:r>
          </a:p>
          <a:p>
            <a:pPr lvl="1">
              <a:lnSpc>
                <a:spcPct val="115000"/>
              </a:lnSpc>
            </a:pPr>
            <a:r>
              <a:rPr lang="en-US" sz="1400" b="1" dirty="0"/>
              <a:t>Match Search </a:t>
            </a:r>
            <a:r>
              <a:rPr lang="en-US" sz="1400" dirty="0"/>
              <a:t>in the Master will have 3 options: </a:t>
            </a:r>
            <a:r>
              <a:rPr lang="en-US" sz="1400" i="1" dirty="0"/>
              <a:t>No, Yes, </a:t>
            </a:r>
            <a:r>
              <a:rPr lang="en-US" sz="1400" dirty="0"/>
              <a:t>and </a:t>
            </a:r>
            <a:r>
              <a:rPr lang="en-US" sz="1400" i="1" dirty="0"/>
              <a:t>Select Lines (VarDim Item) – </a:t>
            </a:r>
            <a:r>
              <a:rPr lang="en-US" sz="1400" dirty="0"/>
              <a:t>so you are able to select only a few VarDim Types that should match to determine the existing Item No. or to create a new Item based on a configuration in a Sales Line.</a:t>
            </a:r>
          </a:p>
          <a:p>
            <a:pPr lvl="1">
              <a:lnSpc>
                <a:spcPct val="115000"/>
              </a:lnSpc>
            </a:pPr>
            <a:r>
              <a:rPr lang="en-US" sz="1400" dirty="0"/>
              <a:t>In the </a:t>
            </a:r>
            <a:r>
              <a:rPr lang="en-US" sz="1400" b="1" dirty="0"/>
              <a:t>VarDim Item </a:t>
            </a:r>
            <a:r>
              <a:rPr lang="en-US" sz="1400" dirty="0"/>
              <a:t>you can determine which VarDim Types should match</a:t>
            </a:r>
          </a:p>
          <a:p>
            <a:pPr>
              <a:lnSpc>
                <a:spcPct val="115000"/>
              </a:lnSpc>
            </a:pPr>
            <a:r>
              <a:rPr lang="en-US" dirty="0"/>
              <a:t>Now the Master with Sequential Number can also be used on the TRIMIT Portals.</a:t>
            </a:r>
          </a:p>
          <a:p>
            <a:pPr lvl="1">
              <a:lnSpc>
                <a:spcPct val="115000"/>
              </a:lnSpc>
            </a:pPr>
            <a:endParaRPr lang="en-US" sz="1400" dirty="0"/>
          </a:p>
          <a:p>
            <a:pPr marL="0" indent="0">
              <a:lnSpc>
                <a:spcPct val="115000"/>
              </a:lnSpc>
              <a:buNone/>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buFont typeface="Calibri" panose="020F0502020204030204" pitchFamily="34" charset="0"/>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9071546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D3CAB-C1B9-946F-8C9B-933531529F5E}"/>
              </a:ext>
            </a:extLst>
          </p:cNvPr>
          <p:cNvSpPr>
            <a:spLocks noGrp="1"/>
          </p:cNvSpPr>
          <p:nvPr>
            <p:ph type="title"/>
          </p:nvPr>
        </p:nvSpPr>
        <p:spPr/>
        <p:txBody>
          <a:bodyPr/>
          <a:lstStyle/>
          <a:p>
            <a:r>
              <a:rPr lang="en-US" dirty="0"/>
              <a:t>New/changed Functionality 22.1</a:t>
            </a:r>
          </a:p>
        </p:txBody>
      </p:sp>
      <p:sp>
        <p:nvSpPr>
          <p:cNvPr id="3" name="Content Placeholder 2">
            <a:extLst>
              <a:ext uri="{FF2B5EF4-FFF2-40B4-BE49-F238E27FC236}">
                <a16:creationId xmlns:a16="http://schemas.microsoft.com/office/drawing/2014/main" id="{D06C2431-9018-24EE-4042-9E1D7D9705CB}"/>
              </a:ext>
            </a:extLst>
          </p:cNvPr>
          <p:cNvSpPr>
            <a:spLocks noGrp="1"/>
          </p:cNvSpPr>
          <p:nvPr>
            <p:ph idx="1"/>
          </p:nvPr>
        </p:nvSpPr>
        <p:spPr/>
        <p:txBody>
          <a:bodyPr>
            <a:normAutofit/>
          </a:bodyPr>
          <a:lstStyle/>
          <a:p>
            <a:r>
              <a:rPr lang="en-US" dirty="0"/>
              <a:t>When </a:t>
            </a:r>
            <a:r>
              <a:rPr lang="en-US" dirty="0">
                <a:latin typeface="+mj-lt"/>
              </a:rPr>
              <a:t>Production Collecting Order Status</a:t>
            </a:r>
            <a:r>
              <a:rPr lang="en-US" dirty="0"/>
              <a:t> is set back from </a:t>
            </a:r>
            <a:r>
              <a:rPr lang="en-US" i="1" dirty="0"/>
              <a:t>Released </a:t>
            </a:r>
            <a:r>
              <a:rPr lang="en-US" dirty="0"/>
              <a:t>to </a:t>
            </a:r>
            <a:r>
              <a:rPr lang="en-US" i="1" dirty="0"/>
              <a:t>New</a:t>
            </a:r>
            <a:r>
              <a:rPr lang="en-US" dirty="0"/>
              <a:t>, you can also set all underlying Production Orders to </a:t>
            </a:r>
            <a:r>
              <a:rPr lang="en-US" i="1" dirty="0"/>
              <a:t>New.</a:t>
            </a:r>
          </a:p>
          <a:p>
            <a:r>
              <a:rPr lang="en-US" dirty="0"/>
              <a:t>In Customer List/Card via </a:t>
            </a:r>
            <a:r>
              <a:rPr lang="en-US" i="1" dirty="0">
                <a:latin typeface="+mj-lt"/>
              </a:rPr>
              <a:t>Related, Customer, Store Locator List</a:t>
            </a:r>
            <a:r>
              <a:rPr lang="en-US" dirty="0"/>
              <a:t>, you can now see the Stores (Where to Buy Stores) that are based on the Customer or its Ship-to Addresses.</a:t>
            </a:r>
          </a:p>
          <a:p>
            <a:r>
              <a:rPr lang="en-US" dirty="0"/>
              <a:t>In </a:t>
            </a:r>
            <a:r>
              <a:rPr lang="en-US" b="1" dirty="0">
                <a:latin typeface="+mj-lt"/>
              </a:rPr>
              <a:t>Replacements </a:t>
            </a:r>
            <a:r>
              <a:rPr lang="en-US" dirty="0"/>
              <a:t>you are also able to filter Sales Lines based on </a:t>
            </a:r>
            <a:r>
              <a:rPr lang="en-US" b="1" dirty="0"/>
              <a:t>Status Code </a:t>
            </a:r>
            <a:r>
              <a:rPr lang="en-US" dirty="0"/>
              <a:t>in the </a:t>
            </a:r>
            <a:r>
              <a:rPr lang="en-US" b="1" dirty="0">
                <a:latin typeface="+mj-lt"/>
              </a:rPr>
              <a:t>Collection Master Relations </a:t>
            </a:r>
            <a:r>
              <a:rPr lang="en-US" b="1" dirty="0"/>
              <a:t>or </a:t>
            </a:r>
            <a:r>
              <a:rPr lang="en-US" dirty="0">
                <a:effectLst/>
                <a:latin typeface="+mj-lt"/>
                <a:ea typeface="Calibri" panose="020F0502020204030204" pitchFamily="34" charset="0"/>
                <a:cs typeface="Times New Roman" panose="02020603050405020304" pitchFamily="18" charset="0"/>
              </a:rPr>
              <a:t>Matrix Limitation Master Relation</a:t>
            </a:r>
          </a:p>
          <a:p>
            <a:r>
              <a:rPr lang="en-US" dirty="0">
                <a:cs typeface="Times New Roman" panose="02020603050405020304" pitchFamily="18" charset="0"/>
              </a:rPr>
              <a:t>Report </a:t>
            </a:r>
            <a:r>
              <a:rPr lang="en-US" dirty="0">
                <a:latin typeface="+mj-lt"/>
                <a:cs typeface="Times New Roman" panose="02020603050405020304" pitchFamily="18" charset="0"/>
              </a:rPr>
              <a:t>6037036 trm Create Items </a:t>
            </a:r>
            <a:r>
              <a:rPr lang="en-US" dirty="0">
                <a:cs typeface="Times New Roman" panose="02020603050405020304" pitchFamily="18" charset="0"/>
              </a:rPr>
              <a:t>to create Items for multiple Masters at the same time.</a:t>
            </a:r>
            <a:endParaRPr lang="en-US" dirty="0"/>
          </a:p>
        </p:txBody>
      </p:sp>
    </p:spTree>
    <p:extLst>
      <p:ext uri="{BB962C8B-B14F-4D97-AF65-F5344CB8AC3E}">
        <p14:creationId xmlns:p14="http://schemas.microsoft.com/office/powerpoint/2010/main" val="21065086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FBA06-37CB-5278-52A1-56486EFD4C17}"/>
              </a:ext>
            </a:extLst>
          </p:cNvPr>
          <p:cNvSpPr>
            <a:spLocks noGrp="1"/>
          </p:cNvSpPr>
          <p:nvPr>
            <p:ph type="title"/>
          </p:nvPr>
        </p:nvSpPr>
        <p:spPr/>
        <p:txBody>
          <a:bodyPr/>
          <a:lstStyle/>
          <a:p>
            <a:r>
              <a:rPr lang="en-US" dirty="0"/>
              <a:t>New/changed Functionality 22.1</a:t>
            </a:r>
          </a:p>
        </p:txBody>
      </p:sp>
      <p:sp>
        <p:nvSpPr>
          <p:cNvPr id="3" name="Content Placeholder 2">
            <a:extLst>
              <a:ext uri="{FF2B5EF4-FFF2-40B4-BE49-F238E27FC236}">
                <a16:creationId xmlns:a16="http://schemas.microsoft.com/office/drawing/2014/main" id="{35BB1CCD-C021-254B-37AC-E949AC8375B7}"/>
              </a:ext>
            </a:extLst>
          </p:cNvPr>
          <p:cNvSpPr>
            <a:spLocks noGrp="1"/>
          </p:cNvSpPr>
          <p:nvPr>
            <p:ph idx="1"/>
          </p:nvPr>
        </p:nvSpPr>
        <p:spPr/>
        <p:txBody>
          <a:bodyPr>
            <a:normAutofit/>
          </a:bodyPr>
          <a:lstStyle/>
          <a:p>
            <a:r>
              <a:rPr lang="en-US" dirty="0"/>
              <a:t>New fields in Pick Document Header/Line: </a:t>
            </a:r>
            <a:r>
              <a:rPr lang="en-US" b="1" dirty="0">
                <a:latin typeface="+mj-lt"/>
              </a:rPr>
              <a:t>Assigned User ID</a:t>
            </a:r>
            <a:r>
              <a:rPr lang="en-US" dirty="0">
                <a:latin typeface="+mj-lt"/>
              </a:rPr>
              <a:t>, </a:t>
            </a:r>
            <a:r>
              <a:rPr lang="en-US" b="1" dirty="0">
                <a:latin typeface="+mj-lt"/>
              </a:rPr>
              <a:t>Assignment Date</a:t>
            </a:r>
            <a:r>
              <a:rPr lang="en-US" dirty="0">
                <a:latin typeface="+mj-lt"/>
              </a:rPr>
              <a:t>, </a:t>
            </a:r>
            <a:r>
              <a:rPr lang="en-US" b="1" dirty="0">
                <a:latin typeface="+mj-lt"/>
              </a:rPr>
              <a:t>Assignment Time</a:t>
            </a:r>
            <a:endParaRPr lang="en-US" dirty="0">
              <a:latin typeface="+mj-lt"/>
            </a:endParaRPr>
          </a:p>
          <a:p>
            <a:r>
              <a:rPr lang="en-US" dirty="0"/>
              <a:t>Extra options in </a:t>
            </a:r>
            <a:r>
              <a:rPr lang="en-US" b="1" dirty="0"/>
              <a:t>Extended Sales Statistics Setup</a:t>
            </a:r>
            <a:r>
              <a:rPr lang="en-US" dirty="0"/>
              <a:t>: </a:t>
            </a:r>
            <a:r>
              <a:rPr lang="en-US" b="1" dirty="0">
                <a:latin typeface="+mj-lt"/>
              </a:rPr>
              <a:t>Unit Cost </a:t>
            </a:r>
            <a:r>
              <a:rPr lang="en-US" dirty="0"/>
              <a:t>(based on </a:t>
            </a:r>
            <a:r>
              <a:rPr lang="en-US" i="1" dirty="0"/>
              <a:t>Document Line </a:t>
            </a:r>
            <a:r>
              <a:rPr lang="en-US" dirty="0"/>
              <a:t>or </a:t>
            </a:r>
            <a:r>
              <a:rPr lang="en-US" i="1" dirty="0"/>
              <a:t>Adjusted Unit Cost</a:t>
            </a:r>
            <a:r>
              <a:rPr lang="en-US" dirty="0"/>
              <a:t>) and </a:t>
            </a:r>
            <a:r>
              <a:rPr lang="en-US" b="1" dirty="0">
                <a:latin typeface="+mj-lt"/>
              </a:rPr>
              <a:t>Always Quantity from Sales Credit Memo</a:t>
            </a:r>
            <a:r>
              <a:rPr lang="en-US" dirty="0">
                <a:latin typeface="+mj-lt"/>
              </a:rPr>
              <a:t> </a:t>
            </a:r>
            <a:r>
              <a:rPr lang="en-US" dirty="0"/>
              <a:t>(even if no Items were returned).</a:t>
            </a:r>
          </a:p>
          <a:p>
            <a:r>
              <a:rPr lang="en-US" dirty="0"/>
              <a:t>New page </a:t>
            </a:r>
            <a:r>
              <a:rPr lang="en-US" b="1" dirty="0">
                <a:latin typeface="+mj-lt"/>
              </a:rPr>
              <a:t>Statistics Data Warehouse </a:t>
            </a:r>
            <a:r>
              <a:rPr lang="en-US" dirty="0"/>
              <a:t>(6036864)</a:t>
            </a:r>
          </a:p>
          <a:p>
            <a:r>
              <a:rPr lang="en-US" dirty="0"/>
              <a:t>New field in Container Header for </a:t>
            </a:r>
            <a:r>
              <a:rPr lang="en-US" b="1" dirty="0">
                <a:latin typeface="+mj-lt"/>
              </a:rPr>
              <a:t>Filter Direct Transfer </a:t>
            </a:r>
            <a:r>
              <a:rPr lang="en-US" dirty="0"/>
              <a:t>for attaching and handling Transfer Order with a checkmark in </a:t>
            </a:r>
            <a:r>
              <a:rPr lang="en-US" b="1" dirty="0"/>
              <a:t>Direct Transfer</a:t>
            </a:r>
            <a:r>
              <a:rPr lang="en-US" dirty="0"/>
              <a:t>.</a:t>
            </a:r>
          </a:p>
          <a:p>
            <a:r>
              <a:rPr lang="en-US" dirty="0"/>
              <a:t>New field in Pick Document per Order Header: </a:t>
            </a:r>
            <a:r>
              <a:rPr lang="en-US" b="1" dirty="0">
                <a:latin typeface="+mj-lt"/>
              </a:rPr>
              <a:t>Complete Shipment of Sales Lines</a:t>
            </a:r>
            <a:r>
              <a:rPr lang="en-US" dirty="0"/>
              <a:t> to set the corresponding field in the Lines if the </a:t>
            </a:r>
            <a:r>
              <a:rPr lang="en-US" b="1" dirty="0"/>
              <a:t>Quantity Picked </a:t>
            </a:r>
            <a:r>
              <a:rPr lang="en-US" dirty="0"/>
              <a:t>&lt; </a:t>
            </a:r>
            <a:r>
              <a:rPr lang="en-US" b="1" dirty="0"/>
              <a:t>Quantity Requested.</a:t>
            </a:r>
            <a:endParaRPr lang="en-US" dirty="0"/>
          </a:p>
          <a:p>
            <a:pPr marL="0" indent="0">
              <a:buNone/>
            </a:pPr>
            <a:endParaRPr lang="en-US" dirty="0"/>
          </a:p>
          <a:p>
            <a:endParaRPr lang="en-US" dirty="0"/>
          </a:p>
        </p:txBody>
      </p:sp>
    </p:spTree>
    <p:extLst>
      <p:ext uri="{BB962C8B-B14F-4D97-AF65-F5344CB8AC3E}">
        <p14:creationId xmlns:p14="http://schemas.microsoft.com/office/powerpoint/2010/main" val="16563437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BAC63F-5638-DC44-4CA4-1393929BB97D}"/>
              </a:ext>
            </a:extLst>
          </p:cNvPr>
          <p:cNvSpPr>
            <a:spLocks noGrp="1"/>
          </p:cNvSpPr>
          <p:nvPr>
            <p:ph type="title"/>
          </p:nvPr>
        </p:nvSpPr>
        <p:spPr/>
        <p:txBody>
          <a:bodyPr/>
          <a:lstStyle/>
          <a:p>
            <a:r>
              <a:rPr lang="en-US" dirty="0"/>
              <a:t>New/changed Functionality 22.1</a:t>
            </a:r>
          </a:p>
        </p:txBody>
      </p:sp>
      <p:sp>
        <p:nvSpPr>
          <p:cNvPr id="2" name="Content Placeholder 1">
            <a:extLst>
              <a:ext uri="{FF2B5EF4-FFF2-40B4-BE49-F238E27FC236}">
                <a16:creationId xmlns:a16="http://schemas.microsoft.com/office/drawing/2014/main" id="{2CB7AF2E-339C-6BB3-C996-2A3012C9EF8F}"/>
              </a:ext>
            </a:extLst>
          </p:cNvPr>
          <p:cNvSpPr>
            <a:spLocks noGrp="1"/>
          </p:cNvSpPr>
          <p:nvPr>
            <p:ph idx="1"/>
          </p:nvPr>
        </p:nvSpPr>
        <p:spPr/>
        <p:txBody>
          <a:bodyPr>
            <a:normAutofit fontScale="92500"/>
          </a:bodyPr>
          <a:lstStyle/>
          <a:p>
            <a:pPr marL="269875" marR="0" indent="-269875">
              <a:spcBef>
                <a:spcPts val="0"/>
              </a:spcBef>
              <a:spcAft>
                <a:spcPts val="0"/>
              </a:spcAft>
            </a:pPr>
            <a:r>
              <a:rPr lang="en-US" dirty="0">
                <a:effectLst/>
                <a:latin typeface="+mn-lt"/>
              </a:rPr>
              <a:t>Attaching Pictures to Variants of a Master does not require to choose “Specific” anymore; that will be set by default</a:t>
            </a:r>
          </a:p>
          <a:p>
            <a:pPr marL="269875" marR="0" indent="-269875">
              <a:spcBef>
                <a:spcPts val="0"/>
              </a:spcBef>
              <a:spcAft>
                <a:spcPts val="0"/>
              </a:spcAft>
            </a:pPr>
            <a:r>
              <a:rPr lang="en-US" dirty="0">
                <a:effectLst/>
                <a:latin typeface="+mn-lt"/>
              </a:rPr>
              <a:t>New field in VarDim Type: </a:t>
            </a:r>
            <a:r>
              <a:rPr lang="en-US" b="1" dirty="0">
                <a:effectLst/>
                <a:latin typeface="+mn-lt"/>
              </a:rPr>
              <a:t>Use Value as Type Code </a:t>
            </a:r>
            <a:r>
              <a:rPr lang="en-US" dirty="0">
                <a:effectLst/>
                <a:latin typeface="+mn-lt"/>
              </a:rPr>
              <a:t>(.A or -50 will be accepted as value for the Variants)</a:t>
            </a:r>
          </a:p>
          <a:p>
            <a:pPr marL="269875" marR="0" indent="-269875">
              <a:spcBef>
                <a:spcPts val="0"/>
              </a:spcBef>
              <a:spcAft>
                <a:spcPts val="0"/>
              </a:spcAft>
            </a:pPr>
            <a:r>
              <a:rPr lang="en-US" dirty="0">
                <a:latin typeface="+mn-lt"/>
              </a:rPr>
              <a:t>If </a:t>
            </a:r>
            <a:r>
              <a:rPr lang="en-US" b="1" dirty="0">
                <a:latin typeface="+mn-lt"/>
              </a:rPr>
              <a:t>Use Warehouse Functionality </a:t>
            </a:r>
            <a:r>
              <a:rPr lang="en-US" dirty="0">
                <a:latin typeface="+mn-lt"/>
              </a:rPr>
              <a:t>in the Inventory Setup is set to </a:t>
            </a:r>
            <a:r>
              <a:rPr lang="en-US" i="1" dirty="0">
                <a:latin typeface="+mn-lt"/>
              </a:rPr>
              <a:t>Yes,</a:t>
            </a:r>
            <a:r>
              <a:rPr lang="en-US" dirty="0">
                <a:latin typeface="+mn-lt"/>
              </a:rPr>
              <a:t> also the </a:t>
            </a:r>
            <a:r>
              <a:rPr lang="en-US" b="1" dirty="0">
                <a:latin typeface="+mn-lt"/>
              </a:rPr>
              <a:t>Check Availability by Location </a:t>
            </a:r>
            <a:r>
              <a:rPr lang="en-US" dirty="0">
                <a:latin typeface="+mn-lt"/>
              </a:rPr>
              <a:t>in the Sales &amp; Receivables Setup must be </a:t>
            </a:r>
            <a:r>
              <a:rPr lang="en-US" i="1" dirty="0">
                <a:latin typeface="+mn-lt"/>
              </a:rPr>
              <a:t>Yes.</a:t>
            </a:r>
          </a:p>
          <a:p>
            <a:pPr marL="269875" marR="0" indent="-269875">
              <a:spcBef>
                <a:spcPts val="0"/>
              </a:spcBef>
              <a:spcAft>
                <a:spcPts val="0"/>
              </a:spcAft>
            </a:pPr>
            <a:r>
              <a:rPr lang="en-US" dirty="0">
                <a:latin typeface="+mn-lt"/>
              </a:rPr>
              <a:t>New field </a:t>
            </a:r>
            <a:r>
              <a:rPr lang="en-US" b="1" dirty="0">
                <a:latin typeface="+mn-lt"/>
              </a:rPr>
              <a:t>Default Adjust Line Discount </a:t>
            </a:r>
            <a:r>
              <a:rPr lang="en-US" dirty="0">
                <a:latin typeface="+mn-lt"/>
              </a:rPr>
              <a:t>in the Price Group Parameters, to set the </a:t>
            </a:r>
            <a:r>
              <a:rPr lang="en-US" b="1" dirty="0">
                <a:latin typeface="+mn-lt"/>
              </a:rPr>
              <a:t>Line Discount % </a:t>
            </a:r>
            <a:r>
              <a:rPr lang="en-US" dirty="0">
                <a:latin typeface="+mn-lt"/>
              </a:rPr>
              <a:t>in Sales Lines when the Price Group Parameters are applicable. And you can determine if the </a:t>
            </a:r>
            <a:r>
              <a:rPr lang="en-US" i="1" dirty="0">
                <a:latin typeface="+mn-lt"/>
              </a:rPr>
              <a:t>highest </a:t>
            </a:r>
            <a:r>
              <a:rPr lang="en-US" dirty="0">
                <a:latin typeface="+mn-lt"/>
              </a:rPr>
              <a:t>or </a:t>
            </a:r>
            <a:r>
              <a:rPr lang="en-US" i="1" dirty="0">
                <a:latin typeface="+mn-lt"/>
              </a:rPr>
              <a:t>lowest </a:t>
            </a:r>
            <a:r>
              <a:rPr lang="en-US" dirty="0">
                <a:latin typeface="+mn-lt"/>
              </a:rPr>
              <a:t>Discount should be taken between the regular Line Discount and the Campaign </a:t>
            </a:r>
            <a:r>
              <a:rPr lang="en-US" b="1" dirty="0">
                <a:latin typeface="+mn-lt"/>
              </a:rPr>
              <a:t>Default Adjust Line Discount</a:t>
            </a:r>
            <a:r>
              <a:rPr lang="en-US" dirty="0">
                <a:latin typeface="+mn-lt"/>
              </a:rPr>
              <a:t>.</a:t>
            </a:r>
          </a:p>
          <a:p>
            <a:pPr marL="269875" marR="0" indent="-269875">
              <a:spcBef>
                <a:spcPts val="0"/>
              </a:spcBef>
              <a:spcAft>
                <a:spcPts val="0"/>
              </a:spcAft>
            </a:pPr>
            <a:r>
              <a:rPr lang="en-US" dirty="0">
                <a:latin typeface="+mn-lt"/>
              </a:rPr>
              <a:t>New option in Master Analysis Matrix: </a:t>
            </a:r>
            <a:r>
              <a:rPr lang="en-US" b="1" dirty="0">
                <a:effectLst/>
                <a:latin typeface="+mn-lt"/>
                <a:ea typeface="Calibri" panose="020F0502020204030204" pitchFamily="34" charset="0"/>
                <a:cs typeface="Times New Roman" panose="02020603050405020304" pitchFamily="18" charset="0"/>
              </a:rPr>
              <a:t>Use Collection No. Filter for Master based on </a:t>
            </a:r>
            <a:r>
              <a:rPr lang="en-US" dirty="0">
                <a:effectLst/>
                <a:latin typeface="+mn-lt"/>
                <a:ea typeface="Calibri" panose="020F0502020204030204" pitchFamily="34" charset="0"/>
                <a:cs typeface="Times New Roman" panose="02020603050405020304" pitchFamily="18" charset="0"/>
              </a:rPr>
              <a:t>to determine if a Filter on the Collection No</a:t>
            </a:r>
            <a:r>
              <a:rPr lang="en-US" dirty="0">
                <a:latin typeface="+mn-lt"/>
                <a:ea typeface="Calibri" panose="020F0502020204030204" pitchFamily="34" charset="0"/>
                <a:cs typeface="Times New Roman" panose="02020603050405020304" pitchFamily="18" charset="0"/>
              </a:rPr>
              <a:t>. should be checked with the Collection No. in the </a:t>
            </a:r>
            <a:r>
              <a:rPr lang="en-US" b="1" dirty="0">
                <a:latin typeface="+mn-lt"/>
                <a:ea typeface="Calibri" panose="020F0502020204030204" pitchFamily="34" charset="0"/>
                <a:cs typeface="Times New Roman" panose="02020603050405020304" pitchFamily="18" charset="0"/>
              </a:rPr>
              <a:t>Master</a:t>
            </a:r>
            <a:r>
              <a:rPr lang="en-US" dirty="0">
                <a:latin typeface="+mn-lt"/>
                <a:ea typeface="Calibri" panose="020F0502020204030204" pitchFamily="34" charset="0"/>
                <a:cs typeface="Times New Roman" panose="02020603050405020304" pitchFamily="18" charset="0"/>
              </a:rPr>
              <a:t> Card, or with the </a:t>
            </a:r>
            <a:r>
              <a:rPr lang="en-US" b="1" dirty="0">
                <a:latin typeface="+mn-lt"/>
                <a:ea typeface="Calibri" panose="020F0502020204030204" pitchFamily="34" charset="0"/>
                <a:cs typeface="Times New Roman" panose="02020603050405020304" pitchFamily="18" charset="0"/>
              </a:rPr>
              <a:t>Collection/Master Relations</a:t>
            </a:r>
            <a:endParaRPr lang="en-US" b="1" dirty="0">
              <a:latin typeface="+mn-lt"/>
            </a:endParaRPr>
          </a:p>
          <a:p>
            <a:pPr marL="354013" marR="0" indent="-354013">
              <a:spcBef>
                <a:spcPts val="0"/>
              </a:spcBef>
              <a:spcAft>
                <a:spcPts val="0"/>
              </a:spcAft>
            </a:pPr>
            <a:endParaRPr lang="en-US" dirty="0">
              <a:effectLst/>
              <a:latin typeface="+mn-lt"/>
            </a:endParaRPr>
          </a:p>
          <a:p>
            <a:endParaRPr lang="en-US" dirty="0"/>
          </a:p>
        </p:txBody>
      </p:sp>
    </p:spTree>
    <p:extLst>
      <p:ext uri="{BB962C8B-B14F-4D97-AF65-F5344CB8AC3E}">
        <p14:creationId xmlns:p14="http://schemas.microsoft.com/office/powerpoint/2010/main" val="37342871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E17805-14D4-E439-147B-99B376E88C4B}"/>
              </a:ext>
            </a:extLst>
          </p:cNvPr>
          <p:cNvSpPr>
            <a:spLocks noGrp="1"/>
          </p:cNvSpPr>
          <p:nvPr>
            <p:ph type="title"/>
          </p:nvPr>
        </p:nvSpPr>
        <p:spPr/>
        <p:txBody>
          <a:bodyPr/>
          <a:lstStyle/>
          <a:p>
            <a:r>
              <a:rPr lang="en-US" dirty="0"/>
              <a:t>New/changed Functionality 22.1</a:t>
            </a:r>
          </a:p>
        </p:txBody>
      </p:sp>
      <p:sp>
        <p:nvSpPr>
          <p:cNvPr id="2" name="Content Placeholder 1">
            <a:extLst>
              <a:ext uri="{FF2B5EF4-FFF2-40B4-BE49-F238E27FC236}">
                <a16:creationId xmlns:a16="http://schemas.microsoft.com/office/drawing/2014/main" id="{239D36FB-BFDB-CCD9-4799-9BE9880870ED}"/>
              </a:ext>
            </a:extLst>
          </p:cNvPr>
          <p:cNvSpPr>
            <a:spLocks noGrp="1"/>
          </p:cNvSpPr>
          <p:nvPr>
            <p:ph idx="1"/>
          </p:nvPr>
        </p:nvSpPr>
        <p:spPr/>
        <p:txBody>
          <a:bodyPr/>
          <a:lstStyle/>
          <a:p>
            <a:r>
              <a:rPr lang="en-US" dirty="0"/>
              <a:t>Improvements for Assortments:</a:t>
            </a:r>
          </a:p>
          <a:p>
            <a:pPr lvl="1"/>
            <a:r>
              <a:rPr lang="en-US" dirty="0"/>
              <a:t>Easier entering quantities per size for several Assortment Codes in a special VarDim Type of </a:t>
            </a:r>
            <a:r>
              <a:rPr lang="en-US" b="1" dirty="0"/>
              <a:t>Type </a:t>
            </a:r>
            <a:r>
              <a:rPr lang="en-US" dirty="0"/>
              <a:t>= </a:t>
            </a:r>
            <a:r>
              <a:rPr lang="en-US" i="1" dirty="0"/>
              <a:t>Code</a:t>
            </a:r>
            <a:r>
              <a:rPr lang="en-US" dirty="0"/>
              <a:t> for the Assortment Codes.</a:t>
            </a:r>
          </a:p>
          <a:p>
            <a:pPr lvl="1"/>
            <a:r>
              <a:rPr lang="en-US" dirty="0"/>
              <a:t>Using the content of Assortment Codes in a special VarDim Type of </a:t>
            </a:r>
            <a:r>
              <a:rPr lang="en-US" b="1" dirty="0"/>
              <a:t>Type </a:t>
            </a:r>
            <a:r>
              <a:rPr lang="en-US" dirty="0"/>
              <a:t>= </a:t>
            </a:r>
            <a:r>
              <a:rPr lang="en-US" i="1" dirty="0"/>
              <a:t>Code </a:t>
            </a:r>
            <a:r>
              <a:rPr lang="en-US" dirty="0"/>
              <a:t>when you add an Assortment Size in a regular Size VarDim Type, so the Assortment Sizes will be shown in a regular Matrix. The Bill of Materials for the Assortment Items will be created automatically based on the content of the corresponding Assortment Code in a VarDim Type of </a:t>
            </a:r>
            <a:r>
              <a:rPr lang="en-US" b="1" dirty="0"/>
              <a:t>Type </a:t>
            </a:r>
            <a:r>
              <a:rPr lang="en-US" dirty="0"/>
              <a:t>= Code.</a:t>
            </a:r>
          </a:p>
          <a:p>
            <a:r>
              <a:rPr lang="en-US" dirty="0"/>
              <a:t>New </a:t>
            </a:r>
            <a:r>
              <a:rPr lang="en-US" b="1" dirty="0"/>
              <a:t>Table Information Editor</a:t>
            </a:r>
            <a:r>
              <a:rPr lang="en-US" dirty="0"/>
              <a:t> to see content of a specific Table and even the possibility to replace the content of a value in a specific Field by another value.</a:t>
            </a:r>
          </a:p>
        </p:txBody>
      </p:sp>
    </p:spTree>
    <p:extLst>
      <p:ext uri="{BB962C8B-B14F-4D97-AF65-F5344CB8AC3E}">
        <p14:creationId xmlns:p14="http://schemas.microsoft.com/office/powerpoint/2010/main" val="26091667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28509A-E6F1-31B7-2F31-BBFF96F785E9}"/>
              </a:ext>
            </a:extLst>
          </p:cNvPr>
          <p:cNvSpPr>
            <a:spLocks noGrp="1"/>
          </p:cNvSpPr>
          <p:nvPr>
            <p:ph type="title"/>
          </p:nvPr>
        </p:nvSpPr>
        <p:spPr/>
        <p:txBody>
          <a:bodyPr/>
          <a:lstStyle/>
          <a:p>
            <a:r>
              <a:rPr lang="en-US" dirty="0"/>
              <a:t>New/changed Functionality 22.1</a:t>
            </a:r>
          </a:p>
        </p:txBody>
      </p:sp>
      <p:sp>
        <p:nvSpPr>
          <p:cNvPr id="2" name="Content Placeholder 1">
            <a:extLst>
              <a:ext uri="{FF2B5EF4-FFF2-40B4-BE49-F238E27FC236}">
                <a16:creationId xmlns:a16="http://schemas.microsoft.com/office/drawing/2014/main" id="{4DC524C7-434B-FC72-5387-C705788E3AB3}"/>
              </a:ext>
            </a:extLst>
          </p:cNvPr>
          <p:cNvSpPr>
            <a:spLocks noGrp="1"/>
          </p:cNvSpPr>
          <p:nvPr>
            <p:ph idx="1"/>
          </p:nvPr>
        </p:nvSpPr>
        <p:spPr/>
        <p:txBody>
          <a:bodyPr/>
          <a:lstStyle/>
          <a:p>
            <a:r>
              <a:rPr lang="en-US" dirty="0"/>
              <a:t>In the </a:t>
            </a:r>
            <a:r>
              <a:rPr lang="en-US" b="1" dirty="0"/>
              <a:t>Extended Sales Statistics </a:t>
            </a:r>
            <a:r>
              <a:rPr lang="en-US" dirty="0"/>
              <a:t>and the </a:t>
            </a:r>
            <a:r>
              <a:rPr lang="en-US" b="1" dirty="0"/>
              <a:t>Sales Analytics</a:t>
            </a:r>
            <a:r>
              <a:rPr lang="en-US" dirty="0"/>
              <a:t>,</a:t>
            </a:r>
            <a:r>
              <a:rPr lang="en-US" b="1" dirty="0"/>
              <a:t> </a:t>
            </a:r>
            <a:r>
              <a:rPr lang="en-US" dirty="0"/>
              <a:t>you can now also filter on the </a:t>
            </a:r>
            <a:r>
              <a:rPr lang="en-US" b="1" dirty="0"/>
              <a:t>Campaign </a:t>
            </a:r>
            <a:r>
              <a:rPr lang="en-US" dirty="0"/>
              <a:t>(based on the Price Group Parameters of TRIMIT).</a:t>
            </a:r>
          </a:p>
        </p:txBody>
      </p:sp>
    </p:spTree>
    <p:extLst>
      <p:ext uri="{BB962C8B-B14F-4D97-AF65-F5344CB8AC3E}">
        <p14:creationId xmlns:p14="http://schemas.microsoft.com/office/powerpoint/2010/main" val="2325750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TRIMIT 2013R2 Portals – December 2013</a:t>
            </a:r>
          </a:p>
        </p:txBody>
      </p:sp>
      <p:sp>
        <p:nvSpPr>
          <p:cNvPr id="3" name="Content Placeholder 2"/>
          <p:cNvSpPr>
            <a:spLocks noGrp="1"/>
          </p:cNvSpPr>
          <p:nvPr>
            <p:ph idx="1"/>
          </p:nvPr>
        </p:nvSpPr>
        <p:spPr/>
        <p:txBody>
          <a:bodyPr/>
          <a:lstStyle/>
          <a:p>
            <a:r>
              <a:rPr lang="en-US" dirty="0"/>
              <a:t>This release of the TRIMIT Portals includes Bootstrap and a list of themes for the appearance. All the Portals have been re-engineered to comply with multiplatform scaling. This means that the layout automatically changes depending on the screen size. </a:t>
            </a:r>
          </a:p>
          <a:p>
            <a:r>
              <a:rPr lang="en-US" dirty="0"/>
              <a:t>Supplier Portal framework</a:t>
            </a:r>
          </a:p>
          <a:p>
            <a:endParaRPr lang="en-US" dirty="0"/>
          </a:p>
        </p:txBody>
      </p:sp>
    </p:spTree>
    <p:extLst>
      <p:ext uri="{BB962C8B-B14F-4D97-AF65-F5344CB8AC3E}">
        <p14:creationId xmlns:p14="http://schemas.microsoft.com/office/powerpoint/2010/main" val="26518661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E481-0F62-D214-4B06-BDD113357B08}"/>
              </a:ext>
            </a:extLst>
          </p:cNvPr>
          <p:cNvSpPr>
            <a:spLocks noGrp="1"/>
          </p:cNvSpPr>
          <p:nvPr>
            <p:ph type="title"/>
          </p:nvPr>
        </p:nvSpPr>
        <p:spPr/>
        <p:txBody>
          <a:bodyPr>
            <a:noAutofit/>
          </a:bodyPr>
          <a:lstStyle/>
          <a:p>
            <a:r>
              <a:rPr lang="en-GB" sz="4000" dirty="0"/>
              <a:t>What is changed in TRIMIT 22.2.XXXX</a:t>
            </a:r>
            <a:br>
              <a:rPr lang="en-GB" sz="4000" dirty="0"/>
            </a:br>
            <a:r>
              <a:rPr lang="en-GB" sz="4000" dirty="0"/>
              <a:t>on Business Central 2022 Wave 2 </a:t>
            </a:r>
            <a:br>
              <a:rPr lang="en-GB" sz="4000" dirty="0"/>
            </a:br>
            <a:r>
              <a:rPr lang="en-GB" sz="4000" dirty="0"/>
              <a:t>in comparison to TRIMIT 22.1.XXXX</a:t>
            </a:r>
            <a:br>
              <a:rPr lang="en-GB" sz="4000" dirty="0"/>
            </a:br>
            <a:endParaRPr lang="en-US" sz="4000" dirty="0"/>
          </a:p>
        </p:txBody>
      </p:sp>
      <p:sp>
        <p:nvSpPr>
          <p:cNvPr id="3" name="Text Placeholder 2">
            <a:extLst>
              <a:ext uri="{FF2B5EF4-FFF2-40B4-BE49-F238E27FC236}">
                <a16:creationId xmlns:a16="http://schemas.microsoft.com/office/drawing/2014/main" id="{CD6B68BA-26EF-8EF3-CC16-BD7C06B63B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996089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28509A-E6F1-31B7-2F31-BBFF96F785E9}"/>
              </a:ext>
            </a:extLst>
          </p:cNvPr>
          <p:cNvSpPr>
            <a:spLocks noGrp="1"/>
          </p:cNvSpPr>
          <p:nvPr>
            <p:ph type="title"/>
          </p:nvPr>
        </p:nvSpPr>
        <p:spPr/>
        <p:txBody>
          <a:bodyPr/>
          <a:lstStyle/>
          <a:p>
            <a:r>
              <a:rPr lang="en-US" dirty="0"/>
              <a:t>New/changed Functionality 22.2</a:t>
            </a:r>
          </a:p>
        </p:txBody>
      </p:sp>
      <p:sp>
        <p:nvSpPr>
          <p:cNvPr id="2" name="Content Placeholder 1">
            <a:extLst>
              <a:ext uri="{FF2B5EF4-FFF2-40B4-BE49-F238E27FC236}">
                <a16:creationId xmlns:a16="http://schemas.microsoft.com/office/drawing/2014/main" id="{4DC524C7-434B-FC72-5387-C705788E3AB3}"/>
              </a:ext>
            </a:extLst>
          </p:cNvPr>
          <p:cNvSpPr>
            <a:spLocks noGrp="1"/>
          </p:cNvSpPr>
          <p:nvPr>
            <p:ph idx="1"/>
          </p:nvPr>
        </p:nvSpPr>
        <p:spPr/>
        <p:txBody>
          <a:bodyPr>
            <a:normAutofit fontScale="85000" lnSpcReduction="10000"/>
          </a:bodyPr>
          <a:lstStyle/>
          <a:p>
            <a:r>
              <a:rPr lang="en-US" sz="1800" b="1" dirty="0">
                <a:effectLst/>
                <a:latin typeface="+mn-lt"/>
                <a:ea typeface="Calibri" panose="020F0502020204030204" pitchFamily="34" charset="0"/>
              </a:rPr>
              <a:t>TRIMIT Editor </a:t>
            </a:r>
            <a:r>
              <a:rPr lang="en-US" sz="1800" dirty="0">
                <a:effectLst/>
                <a:latin typeface="+mn-lt"/>
                <a:ea typeface="Calibri" panose="020F0502020204030204" pitchFamily="34" charset="0"/>
              </a:rPr>
              <a:t>or Comments/Text, can now also handle </a:t>
            </a:r>
            <a:r>
              <a:rPr lang="en-US" sz="1800" b="1" dirty="0">
                <a:effectLst/>
                <a:latin typeface="+mn-lt"/>
                <a:ea typeface="Calibri" panose="020F0502020204030204" pitchFamily="34" charset="0"/>
              </a:rPr>
              <a:t>HTML</a:t>
            </a:r>
            <a:r>
              <a:rPr lang="en-US" sz="1800" dirty="0">
                <a:effectLst/>
                <a:latin typeface="+mn-lt"/>
                <a:ea typeface="Calibri" panose="020F0502020204030204" pitchFamily="34" charset="0"/>
              </a:rPr>
              <a:t> in the Editor itself. The only place – for now – where it actually results in a different format of text is in the E-Mail Template for the Subject and the Body.</a:t>
            </a:r>
          </a:p>
          <a:p>
            <a:r>
              <a:rPr lang="en-US" sz="1800" b="1" dirty="0">
                <a:latin typeface="+mn-lt"/>
                <a:ea typeface="Calibri" panose="020F0502020204030204" pitchFamily="34" charset="0"/>
              </a:rPr>
              <a:t>Table Information Editor </a:t>
            </a:r>
            <a:r>
              <a:rPr lang="en-US" sz="1800" dirty="0">
                <a:latin typeface="+mn-lt"/>
                <a:ea typeface="Calibri" panose="020F0502020204030204" pitchFamily="34" charset="0"/>
              </a:rPr>
              <a:t>can now also change Data of a Field based on a </a:t>
            </a:r>
            <a:r>
              <a:rPr lang="en-US" sz="1800" b="1" dirty="0">
                <a:latin typeface="+mn-lt"/>
                <a:ea typeface="Calibri" panose="020F0502020204030204" pitchFamily="34" charset="0"/>
              </a:rPr>
              <a:t>Related Field</a:t>
            </a:r>
            <a:r>
              <a:rPr lang="en-US" sz="1800" dirty="0">
                <a:latin typeface="+mn-lt"/>
                <a:ea typeface="Calibri" panose="020F0502020204030204" pitchFamily="34" charset="0"/>
              </a:rPr>
              <a:t>. I.e., you can change the Salesperson of Sales Orders based on the Salesperson of the Sell-to Customer.</a:t>
            </a:r>
          </a:p>
          <a:p>
            <a:r>
              <a:rPr lang="en-US" sz="1800" dirty="0">
                <a:effectLst/>
                <a:latin typeface="+mn-lt"/>
                <a:ea typeface="Calibri" panose="020F0502020204030204" pitchFamily="34" charset="0"/>
              </a:rPr>
              <a:t>You can see </a:t>
            </a:r>
            <a:r>
              <a:rPr lang="en-US" sz="1800" b="1" dirty="0">
                <a:effectLst/>
                <a:latin typeface="+mn-lt"/>
                <a:ea typeface="Calibri" panose="020F0502020204030204" pitchFamily="34" charset="0"/>
              </a:rPr>
              <a:t>all</a:t>
            </a:r>
            <a:r>
              <a:rPr lang="en-US" sz="1800" dirty="0">
                <a:effectLst/>
                <a:latin typeface="+mn-lt"/>
                <a:ea typeface="Calibri" panose="020F0502020204030204" pitchFamily="34" charset="0"/>
              </a:rPr>
              <a:t> related Pictures of a Master, regardless if it is a Picture of the Master, of a Color, of the Measurement or Additional Comments.</a:t>
            </a:r>
          </a:p>
          <a:p>
            <a:r>
              <a:rPr lang="en-US" sz="1800" b="1" dirty="0">
                <a:effectLst/>
                <a:latin typeface="+mn-lt"/>
                <a:ea typeface="Calibri" panose="020F0502020204030204" pitchFamily="34" charset="0"/>
              </a:rPr>
              <a:t>Drag and Drop Pictures </a:t>
            </a:r>
            <a:r>
              <a:rPr lang="en-US" sz="1800" dirty="0">
                <a:effectLst/>
                <a:latin typeface="+mn-lt"/>
                <a:ea typeface="Calibri" panose="020F0502020204030204" pitchFamily="34" charset="0"/>
              </a:rPr>
              <a:t>to the Master List, Master Card, Variants, Pictures List to easily connect Pictures.</a:t>
            </a:r>
          </a:p>
          <a:p>
            <a:r>
              <a:rPr lang="en-US" sz="1800" dirty="0">
                <a:latin typeface="+mn-lt"/>
                <a:ea typeface="Calibri" panose="020F0502020204030204" pitchFamily="34" charset="0"/>
              </a:rPr>
              <a:t>New field </a:t>
            </a:r>
            <a:r>
              <a:rPr lang="en-US" sz="1800" b="1" dirty="0">
                <a:effectLst/>
                <a:latin typeface="+mn-lt"/>
                <a:ea typeface="Calibri" panose="020F0502020204030204" pitchFamily="34" charset="0"/>
              </a:rPr>
              <a:t>Skip External Service </a:t>
            </a:r>
            <a:r>
              <a:rPr lang="en-US" sz="1800" b="1" dirty="0">
                <a:latin typeface="+mn-lt"/>
                <a:ea typeface="Calibri" panose="020F0502020204030204" pitchFamily="34" charset="0"/>
              </a:rPr>
              <a:t>R</a:t>
            </a:r>
            <a:r>
              <a:rPr lang="en-US" sz="1800" b="1" dirty="0">
                <a:effectLst/>
                <a:latin typeface="+mn-lt"/>
                <a:ea typeface="Calibri" panose="020F0502020204030204" pitchFamily="34" charset="0"/>
              </a:rPr>
              <a:t>esize </a:t>
            </a:r>
            <a:r>
              <a:rPr lang="en-US" sz="1800" dirty="0">
                <a:effectLst/>
                <a:latin typeface="+mn-lt"/>
                <a:ea typeface="Calibri" panose="020F0502020204030204" pitchFamily="34" charset="0"/>
              </a:rPr>
              <a:t>in Basic Setup if you don’t need the resizing of imported pictures and to make sure it will go much quicker in case the TRIMIT Service for this resizing might not be available.</a:t>
            </a:r>
          </a:p>
          <a:p>
            <a:r>
              <a:rPr lang="en-US" sz="1800" dirty="0">
                <a:effectLst/>
                <a:latin typeface="+mn-lt"/>
                <a:ea typeface="Calibri" panose="020F0502020204030204" pitchFamily="34" charset="0"/>
              </a:rPr>
              <a:t>If </a:t>
            </a:r>
            <a:r>
              <a:rPr lang="en-US" sz="1800" dirty="0">
                <a:latin typeface="+mn-lt"/>
                <a:ea typeface="Calibri" panose="020F0502020204030204" pitchFamily="34" charset="0"/>
              </a:rPr>
              <a:t>no Unit List Price (Retail Price) should be printed on a Sales Document – based on the </a:t>
            </a:r>
            <a:r>
              <a:rPr lang="en-US" sz="1800" b="1" dirty="0">
                <a:latin typeface="+mn-lt"/>
                <a:ea typeface="Calibri" panose="020F0502020204030204" pitchFamily="34" charset="0"/>
              </a:rPr>
              <a:t>Report Layout Settings </a:t>
            </a:r>
            <a:r>
              <a:rPr lang="en-US" sz="1800" dirty="0">
                <a:latin typeface="+mn-lt"/>
                <a:ea typeface="Calibri" panose="020F0502020204030204" pitchFamily="34" charset="0"/>
              </a:rPr>
              <a:t>-  the Unit of Measure of the Sales Line will be printed (in the standard TRIMIT Reports)</a:t>
            </a:r>
            <a:endParaRPr lang="en-US" sz="1800" dirty="0">
              <a:effectLst/>
              <a:latin typeface="+mn-lt"/>
              <a:ea typeface="Calibri" panose="020F0502020204030204" pitchFamily="34" charset="0"/>
            </a:endParaRPr>
          </a:p>
          <a:p>
            <a:r>
              <a:rPr lang="en-US" sz="1800" dirty="0">
                <a:effectLst/>
                <a:latin typeface="+mn-lt"/>
                <a:ea typeface="Calibri" panose="020F0502020204030204" pitchFamily="34" charset="0"/>
              </a:rPr>
              <a:t>New field </a:t>
            </a:r>
            <a:r>
              <a:rPr lang="en-US" sz="1800" b="1" dirty="0">
                <a:effectLst/>
                <a:latin typeface="+mn-lt"/>
                <a:ea typeface="Calibri" panose="020F0502020204030204" pitchFamily="34" charset="0"/>
              </a:rPr>
              <a:t>Price Group Retail Unit Price </a:t>
            </a:r>
            <a:r>
              <a:rPr lang="en-US" sz="1800" dirty="0">
                <a:effectLst/>
                <a:latin typeface="+mn-lt"/>
                <a:ea typeface="Calibri" panose="020F0502020204030204" pitchFamily="34" charset="0"/>
              </a:rPr>
              <a:t>in Customer, which will overrule the corresponding field in the Sales &amp; Receivables Setup in the TRIMIT Sales Document Reports and </a:t>
            </a:r>
            <a:r>
              <a:rPr lang="en-US" sz="1800" dirty="0">
                <a:latin typeface="+mn-lt"/>
                <a:ea typeface="Calibri" panose="020F0502020204030204" pitchFamily="34" charset="0"/>
              </a:rPr>
              <a:t>on the TRIMIT B2B or Sales Agent Portal</a:t>
            </a:r>
            <a:endParaRPr lang="en-US" sz="1800" dirty="0">
              <a:effectLst/>
              <a:latin typeface="+mn-lt"/>
              <a:ea typeface="Calibri" panose="020F0502020204030204" pitchFamily="34" charset="0"/>
            </a:endParaRPr>
          </a:p>
          <a:p>
            <a:r>
              <a:rPr lang="en-US" sz="1800" dirty="0">
                <a:effectLst/>
                <a:latin typeface="+mn-lt"/>
                <a:ea typeface="Calibri" panose="020F0502020204030204" pitchFamily="34" charset="0"/>
              </a:rPr>
              <a:t>New option </a:t>
            </a:r>
            <a:r>
              <a:rPr lang="en-US" sz="1800" b="1" dirty="0">
                <a:effectLst/>
                <a:latin typeface="+mn-lt"/>
                <a:ea typeface="Calibri" panose="020F0502020204030204" pitchFamily="34" charset="0"/>
              </a:rPr>
              <a:t>Price Group Retail Unit Price </a:t>
            </a:r>
            <a:r>
              <a:rPr lang="en-US" sz="1800" dirty="0">
                <a:effectLst/>
                <a:latin typeface="+mn-lt"/>
                <a:ea typeface="Calibri" panose="020F0502020204030204" pitchFamily="34" charset="0"/>
              </a:rPr>
              <a:t>in Report Sales Book to determine the Retail Prices that will be printed on the Report</a:t>
            </a:r>
          </a:p>
          <a:p>
            <a:r>
              <a:rPr lang="en-US" sz="1800" dirty="0">
                <a:effectLst/>
                <a:latin typeface="+mn-lt"/>
                <a:ea typeface="Calibri" panose="020F0502020204030204" pitchFamily="34" charset="0"/>
              </a:rPr>
              <a:t>TRIMIT </a:t>
            </a:r>
            <a:r>
              <a:rPr lang="en-US" sz="1800" b="1" dirty="0">
                <a:effectLst/>
                <a:latin typeface="+mn-lt"/>
                <a:ea typeface="Calibri" panose="020F0502020204030204" pitchFamily="34" charset="0"/>
              </a:rPr>
              <a:t>Permissions Sets </a:t>
            </a:r>
            <a:r>
              <a:rPr lang="en-US" sz="1800" dirty="0">
                <a:effectLst/>
                <a:latin typeface="+mn-lt"/>
                <a:ea typeface="Calibri" panose="020F0502020204030204" pitchFamily="34" charset="0"/>
              </a:rPr>
              <a:t>changed from XML based sets to AL based sets</a:t>
            </a:r>
          </a:p>
          <a:p>
            <a:r>
              <a:rPr lang="en-US" sz="1800" dirty="0">
                <a:highlight>
                  <a:srgbClr val="FFFF00"/>
                </a:highlight>
                <a:latin typeface="+mn-lt"/>
                <a:ea typeface="Calibri" panose="020F0502020204030204" pitchFamily="34" charset="0"/>
              </a:rPr>
              <a:t>Preview</a:t>
            </a:r>
            <a:r>
              <a:rPr lang="en-US" sz="1800" dirty="0">
                <a:latin typeface="+mn-lt"/>
                <a:ea typeface="Calibri" panose="020F0502020204030204" pitchFamily="34" charset="0"/>
              </a:rPr>
              <a:t> of TRIMIT </a:t>
            </a:r>
            <a:r>
              <a:rPr lang="en-US" sz="1800" b="1" dirty="0">
                <a:effectLst/>
                <a:latin typeface="+mn-lt"/>
                <a:ea typeface="Calibri" panose="020F0502020204030204" pitchFamily="34" charset="0"/>
              </a:rPr>
              <a:t>API Integration </a:t>
            </a:r>
            <a:r>
              <a:rPr lang="en-US" sz="1800" dirty="0">
                <a:effectLst/>
                <a:latin typeface="+mn-lt"/>
                <a:ea typeface="Calibri" panose="020F0502020204030204" pitchFamily="34" charset="0"/>
              </a:rPr>
              <a:t>that is coming.</a:t>
            </a:r>
          </a:p>
          <a:p>
            <a:endParaRPr lang="en-US" dirty="0"/>
          </a:p>
        </p:txBody>
      </p:sp>
    </p:spTree>
    <p:extLst>
      <p:ext uri="{BB962C8B-B14F-4D97-AF65-F5344CB8AC3E}">
        <p14:creationId xmlns:p14="http://schemas.microsoft.com/office/powerpoint/2010/main" val="39742317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5BE8F1-8135-18F2-74B6-53C8EAA24F7F}"/>
              </a:ext>
            </a:extLst>
          </p:cNvPr>
          <p:cNvSpPr>
            <a:spLocks noGrp="1"/>
          </p:cNvSpPr>
          <p:nvPr>
            <p:ph type="title"/>
          </p:nvPr>
        </p:nvSpPr>
        <p:spPr/>
        <p:txBody>
          <a:bodyPr/>
          <a:lstStyle/>
          <a:p>
            <a:r>
              <a:rPr lang="en-US" dirty="0"/>
              <a:t>New/changed Functionality 22.2</a:t>
            </a:r>
          </a:p>
        </p:txBody>
      </p:sp>
      <p:sp>
        <p:nvSpPr>
          <p:cNvPr id="2" name="Content Placeholder 1">
            <a:extLst>
              <a:ext uri="{FF2B5EF4-FFF2-40B4-BE49-F238E27FC236}">
                <a16:creationId xmlns:a16="http://schemas.microsoft.com/office/drawing/2014/main" id="{2135B78B-4B48-05C5-C07F-3A6867E9E1D2}"/>
              </a:ext>
            </a:extLst>
          </p:cNvPr>
          <p:cNvSpPr>
            <a:spLocks noGrp="1"/>
          </p:cNvSpPr>
          <p:nvPr>
            <p:ph idx="1"/>
          </p:nvPr>
        </p:nvSpPr>
        <p:spPr/>
        <p:txBody>
          <a:bodyPr>
            <a:normAutofit lnSpcReduction="10000"/>
          </a:bodyPr>
          <a:lstStyle/>
          <a:p>
            <a:r>
              <a:rPr lang="en-US" b="1" dirty="0"/>
              <a:t>Matrix Inventory Profile </a:t>
            </a:r>
            <a:r>
              <a:rPr lang="en-US" dirty="0"/>
              <a:t>page can show Inventory Profile of all Colors of a Master and even of several selected Masters at once.</a:t>
            </a:r>
          </a:p>
          <a:p>
            <a:r>
              <a:rPr lang="en-US" b="1" dirty="0"/>
              <a:t>Drag &amp; Drop </a:t>
            </a:r>
            <a:r>
              <a:rPr lang="en-US" dirty="0"/>
              <a:t>functionality for adding </a:t>
            </a:r>
            <a:r>
              <a:rPr lang="en-US" b="1" dirty="0"/>
              <a:t>Attachments</a:t>
            </a:r>
            <a:r>
              <a:rPr lang="en-US" dirty="0"/>
              <a:t> added to many sale-/purchase lists/cards and to the Variants of a VarDim Type.</a:t>
            </a:r>
          </a:p>
          <a:p>
            <a:r>
              <a:rPr lang="en-US" b="1" dirty="0"/>
              <a:t>Reference Color </a:t>
            </a:r>
            <a:r>
              <a:rPr lang="en-US" dirty="0"/>
              <a:t>Table to import RGB Color Codes, RAL Color Codes and Pantone Nos. including corresponding Color Pictures</a:t>
            </a:r>
          </a:p>
          <a:p>
            <a:r>
              <a:rPr lang="en-US" b="1" dirty="0"/>
              <a:t>RGB Code </a:t>
            </a:r>
            <a:r>
              <a:rPr lang="en-US" dirty="0"/>
              <a:t>in VarDim Type Variant Options to create and connect  automatically the right Color Pictures</a:t>
            </a:r>
          </a:p>
          <a:p>
            <a:r>
              <a:rPr lang="en-US" dirty="0"/>
              <a:t>Resizing Pictures will now be handled by standard BC functionality regarding BLOB fields and not via external Service.</a:t>
            </a:r>
          </a:p>
          <a:p>
            <a:r>
              <a:rPr lang="en-US" dirty="0"/>
              <a:t>In FactBox </a:t>
            </a:r>
            <a:r>
              <a:rPr lang="en-US" b="1" i="1" dirty="0"/>
              <a:t>Item Transactions</a:t>
            </a:r>
            <a:r>
              <a:rPr lang="en-US" dirty="0"/>
              <a:t> from a Sales-/Purchase Line now also the </a:t>
            </a:r>
            <a:r>
              <a:rPr lang="en-US" b="1" dirty="0"/>
              <a:t>Quantity to be Picked </a:t>
            </a:r>
            <a:endParaRPr lang="en-US" dirty="0"/>
          </a:p>
          <a:p>
            <a:endParaRPr lang="en-US" dirty="0"/>
          </a:p>
        </p:txBody>
      </p:sp>
    </p:spTree>
    <p:extLst>
      <p:ext uri="{BB962C8B-B14F-4D97-AF65-F5344CB8AC3E}">
        <p14:creationId xmlns:p14="http://schemas.microsoft.com/office/powerpoint/2010/main" val="39927752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934E31-4EA2-A937-F1CC-3D425A6AC2BF}"/>
              </a:ext>
            </a:extLst>
          </p:cNvPr>
          <p:cNvSpPr>
            <a:spLocks noGrp="1"/>
          </p:cNvSpPr>
          <p:nvPr>
            <p:ph type="title"/>
          </p:nvPr>
        </p:nvSpPr>
        <p:spPr/>
        <p:txBody>
          <a:bodyPr/>
          <a:lstStyle/>
          <a:p>
            <a:r>
              <a:rPr lang="en-US" dirty="0"/>
              <a:t>New/changed Functionality 22.2</a:t>
            </a:r>
          </a:p>
        </p:txBody>
      </p:sp>
      <p:sp>
        <p:nvSpPr>
          <p:cNvPr id="2" name="Content Placeholder 1">
            <a:extLst>
              <a:ext uri="{FF2B5EF4-FFF2-40B4-BE49-F238E27FC236}">
                <a16:creationId xmlns:a16="http://schemas.microsoft.com/office/drawing/2014/main" id="{D1E286BC-3912-09D8-2656-2E5F3609E868}"/>
              </a:ext>
            </a:extLst>
          </p:cNvPr>
          <p:cNvSpPr>
            <a:spLocks noGrp="1"/>
          </p:cNvSpPr>
          <p:nvPr>
            <p:ph idx="1"/>
          </p:nvPr>
        </p:nvSpPr>
        <p:spPr/>
        <p:txBody>
          <a:bodyPr>
            <a:normAutofit fontScale="92500" lnSpcReduction="10000"/>
          </a:bodyPr>
          <a:lstStyle/>
          <a:p>
            <a:r>
              <a:rPr lang="en-US" dirty="0"/>
              <a:t>New Parameters in Inventory Setup:</a:t>
            </a:r>
          </a:p>
          <a:p>
            <a:pPr lvl="1"/>
            <a:r>
              <a:rPr lang="en-US" dirty="0"/>
              <a:t>Allow Update Standard Unit Cost Without Revaluation</a:t>
            </a:r>
          </a:p>
          <a:p>
            <a:pPr lvl="1"/>
            <a:r>
              <a:rPr lang="en-US" dirty="0"/>
              <a:t>Skip Update Unit Cost from Related Order</a:t>
            </a:r>
          </a:p>
          <a:p>
            <a:r>
              <a:rPr lang="en-US" dirty="0"/>
              <a:t>Report </a:t>
            </a:r>
            <a:r>
              <a:rPr lang="en-US" b="1" dirty="0"/>
              <a:t>Post-Calculation </a:t>
            </a:r>
            <a:r>
              <a:rPr lang="en-US" dirty="0"/>
              <a:t>can also be run via the </a:t>
            </a:r>
            <a:r>
              <a:rPr lang="en-US" b="1" dirty="0"/>
              <a:t>Archived Production Order </a:t>
            </a:r>
            <a:r>
              <a:rPr lang="en-US" dirty="0"/>
              <a:t>Card/List</a:t>
            </a:r>
          </a:p>
          <a:p>
            <a:r>
              <a:rPr lang="en-US" dirty="0"/>
              <a:t>The action </a:t>
            </a:r>
            <a:r>
              <a:rPr lang="en-US" b="1" dirty="0"/>
              <a:t>Update Direct Unit Cost </a:t>
            </a:r>
            <a:r>
              <a:rPr lang="en-US" dirty="0"/>
              <a:t>in the Purchase Prices can also change the </a:t>
            </a:r>
            <a:r>
              <a:rPr lang="en-US" b="1" dirty="0"/>
              <a:t>Std. Unit Cost Material </a:t>
            </a:r>
            <a:r>
              <a:rPr lang="en-US" dirty="0"/>
              <a:t>from an Item automatically</a:t>
            </a:r>
          </a:p>
          <a:p>
            <a:r>
              <a:rPr lang="en-US" dirty="0"/>
              <a:t>The action </a:t>
            </a:r>
            <a:r>
              <a:rPr lang="en-US" b="1" dirty="0"/>
              <a:t>Post Purchase Prices </a:t>
            </a:r>
            <a:r>
              <a:rPr lang="en-US" dirty="0"/>
              <a:t>in a Calculation can also change the </a:t>
            </a:r>
            <a:r>
              <a:rPr lang="en-US" b="1" dirty="0"/>
              <a:t>Std. Unit Cost Material </a:t>
            </a:r>
            <a:r>
              <a:rPr lang="en-US" dirty="0"/>
              <a:t>from an Item automatically</a:t>
            </a:r>
            <a:r>
              <a:rPr lang="en-US" b="1" dirty="0"/>
              <a:t> </a:t>
            </a:r>
          </a:p>
          <a:p>
            <a:r>
              <a:rPr lang="en-US" b="1" dirty="0"/>
              <a:t>Group Master </a:t>
            </a:r>
            <a:r>
              <a:rPr lang="en-US" dirty="0"/>
              <a:t>can now be changed on the Master Card itself</a:t>
            </a:r>
          </a:p>
          <a:p>
            <a:r>
              <a:rPr lang="en-US" b="1" dirty="0"/>
              <a:t>Drag &amp; Drop </a:t>
            </a:r>
            <a:r>
              <a:rPr lang="en-US" dirty="0"/>
              <a:t>functionality for dropping pictures also available in the </a:t>
            </a:r>
            <a:r>
              <a:rPr lang="en-US" b="1" dirty="0"/>
              <a:t>VarDim Type </a:t>
            </a:r>
            <a:r>
              <a:rPr lang="en-US" dirty="0"/>
              <a:t>List/Card for dropping VarDim Type pictures and VarDim Type Variant Options pictures – even when using a zip-file.</a:t>
            </a:r>
            <a:endParaRPr lang="en-US" b="1" dirty="0"/>
          </a:p>
        </p:txBody>
      </p:sp>
    </p:spTree>
    <p:extLst>
      <p:ext uri="{BB962C8B-B14F-4D97-AF65-F5344CB8AC3E}">
        <p14:creationId xmlns:p14="http://schemas.microsoft.com/office/powerpoint/2010/main" val="36909559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CF89EA-DC16-916D-E0D7-7F944EDEB0C1}"/>
              </a:ext>
            </a:extLst>
          </p:cNvPr>
          <p:cNvSpPr>
            <a:spLocks noGrp="1"/>
          </p:cNvSpPr>
          <p:nvPr>
            <p:ph type="title"/>
          </p:nvPr>
        </p:nvSpPr>
        <p:spPr/>
        <p:txBody>
          <a:bodyPr/>
          <a:lstStyle/>
          <a:p>
            <a:r>
              <a:rPr lang="en-US" dirty="0"/>
              <a:t>New/changed Functionality 22.2</a:t>
            </a:r>
          </a:p>
        </p:txBody>
      </p:sp>
      <p:sp>
        <p:nvSpPr>
          <p:cNvPr id="2" name="Content Placeholder 1">
            <a:extLst>
              <a:ext uri="{FF2B5EF4-FFF2-40B4-BE49-F238E27FC236}">
                <a16:creationId xmlns:a16="http://schemas.microsoft.com/office/drawing/2014/main" id="{78283FBD-8E9A-144B-C88E-5E90E764F941}"/>
              </a:ext>
            </a:extLst>
          </p:cNvPr>
          <p:cNvSpPr>
            <a:spLocks noGrp="1"/>
          </p:cNvSpPr>
          <p:nvPr>
            <p:ph idx="1"/>
          </p:nvPr>
        </p:nvSpPr>
        <p:spPr/>
        <p:txBody>
          <a:bodyPr>
            <a:normAutofit fontScale="92500"/>
          </a:bodyPr>
          <a:lstStyle/>
          <a:p>
            <a:r>
              <a:rPr lang="en-US" b="1" dirty="0"/>
              <a:t>Sustainability</a:t>
            </a:r>
          </a:p>
          <a:p>
            <a:pPr lvl="1"/>
            <a:r>
              <a:rPr lang="en-US" dirty="0"/>
              <a:t>You can add Sustainability in Master and Vendor based on VarDim Types</a:t>
            </a:r>
          </a:p>
          <a:p>
            <a:pPr lvl="1"/>
            <a:r>
              <a:rPr lang="en-US" dirty="0"/>
              <a:t>You can set up to four Sustainability VarDim Types in the Inventory Setup and the Report Layout Settings</a:t>
            </a:r>
          </a:p>
          <a:p>
            <a:pPr lvl="1"/>
            <a:r>
              <a:rPr lang="en-US" dirty="0"/>
              <a:t>You can see the totals in the Statistics of a Sales Order</a:t>
            </a:r>
          </a:p>
          <a:p>
            <a:r>
              <a:rPr lang="en-US" b="1" dirty="0"/>
              <a:t>Extended Text </a:t>
            </a:r>
            <a:r>
              <a:rPr lang="en-US" dirty="0"/>
              <a:t>in </a:t>
            </a:r>
            <a:r>
              <a:rPr lang="en-US" i="1" dirty="0"/>
              <a:t>HTML</a:t>
            </a:r>
            <a:r>
              <a:rPr lang="en-US" dirty="0"/>
              <a:t> format (used on Standard Text, Master Additional Comments, Master Extended Text, etc.), only editable via the </a:t>
            </a:r>
            <a:r>
              <a:rPr lang="en-US" b="1" i="1" dirty="0"/>
              <a:t>Editor</a:t>
            </a:r>
            <a:r>
              <a:rPr lang="en-US" dirty="0"/>
              <a:t>.</a:t>
            </a:r>
          </a:p>
          <a:p>
            <a:r>
              <a:rPr lang="en-US" dirty="0"/>
              <a:t>Picture Resizing:</a:t>
            </a:r>
          </a:p>
          <a:p>
            <a:pPr lvl="1"/>
            <a:r>
              <a:rPr lang="en-US" b="1" dirty="0"/>
              <a:t>Default Picture dpi </a:t>
            </a:r>
            <a:r>
              <a:rPr lang="en-US" dirty="0"/>
              <a:t>in Inventory Setup</a:t>
            </a:r>
          </a:p>
          <a:p>
            <a:pPr lvl="1"/>
            <a:r>
              <a:rPr lang="en-US" b="1" dirty="0"/>
              <a:t>Logo Box Width (cm)</a:t>
            </a:r>
            <a:r>
              <a:rPr lang="en-US" dirty="0"/>
              <a:t>, </a:t>
            </a:r>
            <a:r>
              <a:rPr lang="en-US" b="1" dirty="0"/>
              <a:t>Logo Box Height (cm) </a:t>
            </a:r>
            <a:r>
              <a:rPr lang="en-US" dirty="0"/>
              <a:t>and </a:t>
            </a:r>
            <a:r>
              <a:rPr lang="en-US" b="1" dirty="0"/>
              <a:t>Logo Placement Code </a:t>
            </a:r>
            <a:r>
              <a:rPr lang="en-US" dirty="0"/>
              <a:t>in the</a:t>
            </a:r>
            <a:r>
              <a:rPr lang="en-US" b="1" dirty="0"/>
              <a:t> </a:t>
            </a:r>
            <a:r>
              <a:rPr lang="en-US" dirty="0"/>
              <a:t>Report Layout Settings</a:t>
            </a:r>
          </a:p>
          <a:p>
            <a:pPr lvl="1"/>
            <a:r>
              <a:rPr lang="en-US" dirty="0"/>
              <a:t>AL Code changes so you can now set the centimeters for resizing pictures instead of pixels.</a:t>
            </a:r>
          </a:p>
          <a:p>
            <a:pPr lvl="1"/>
            <a:endParaRPr lang="en-US" dirty="0"/>
          </a:p>
        </p:txBody>
      </p:sp>
    </p:spTree>
    <p:extLst>
      <p:ext uri="{BB962C8B-B14F-4D97-AF65-F5344CB8AC3E}">
        <p14:creationId xmlns:p14="http://schemas.microsoft.com/office/powerpoint/2010/main" val="13902607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1090A8-602C-9115-59B9-C36F5FD4A836}"/>
              </a:ext>
            </a:extLst>
          </p:cNvPr>
          <p:cNvSpPr>
            <a:spLocks noGrp="1"/>
          </p:cNvSpPr>
          <p:nvPr>
            <p:ph type="title"/>
          </p:nvPr>
        </p:nvSpPr>
        <p:spPr/>
        <p:txBody>
          <a:bodyPr/>
          <a:lstStyle/>
          <a:p>
            <a:r>
              <a:rPr lang="en-US" dirty="0"/>
              <a:t>New/changed Functionality 22.2</a:t>
            </a:r>
          </a:p>
        </p:txBody>
      </p:sp>
      <p:sp>
        <p:nvSpPr>
          <p:cNvPr id="2" name="Content Placeholder 1">
            <a:extLst>
              <a:ext uri="{FF2B5EF4-FFF2-40B4-BE49-F238E27FC236}">
                <a16:creationId xmlns:a16="http://schemas.microsoft.com/office/drawing/2014/main" id="{36B1B44C-E61A-9C33-3E27-DD6A94D45CA1}"/>
              </a:ext>
            </a:extLst>
          </p:cNvPr>
          <p:cNvSpPr>
            <a:spLocks noGrp="1"/>
          </p:cNvSpPr>
          <p:nvPr>
            <p:ph idx="1"/>
          </p:nvPr>
        </p:nvSpPr>
        <p:spPr/>
        <p:txBody>
          <a:bodyPr/>
          <a:lstStyle/>
          <a:p>
            <a:r>
              <a:rPr lang="en-US" dirty="0"/>
              <a:t>Extra Data in our </a:t>
            </a:r>
            <a:r>
              <a:rPr lang="en-US" b="1" dirty="0"/>
              <a:t>TRIMIT Data and Test </a:t>
            </a:r>
            <a:r>
              <a:rPr lang="en-US" dirty="0"/>
              <a:t>App</a:t>
            </a:r>
          </a:p>
          <a:p>
            <a:pPr lvl="1"/>
            <a:r>
              <a:rPr lang="en-US" b="1" dirty="0"/>
              <a:t>VarDim Types </a:t>
            </a:r>
            <a:r>
              <a:rPr lang="en-US" dirty="0"/>
              <a:t>regarding Sustainability</a:t>
            </a:r>
          </a:p>
          <a:p>
            <a:pPr lvl="1"/>
            <a:r>
              <a:rPr lang="en-US" b="1" dirty="0"/>
              <a:t>Sustainability Values </a:t>
            </a:r>
            <a:r>
              <a:rPr lang="en-US" dirty="0"/>
              <a:t>on Masters</a:t>
            </a:r>
          </a:p>
          <a:p>
            <a:pPr lvl="1"/>
            <a:r>
              <a:rPr lang="en-US" b="1" dirty="0"/>
              <a:t>Report Layout Settings</a:t>
            </a:r>
          </a:p>
          <a:p>
            <a:r>
              <a:rPr lang="en-US" b="1" dirty="0"/>
              <a:t>Drag &amp; Drop</a:t>
            </a:r>
            <a:r>
              <a:rPr lang="en-US" dirty="0"/>
              <a:t> in the Additional Comments of Masters</a:t>
            </a:r>
          </a:p>
          <a:p>
            <a:r>
              <a:rPr lang="en-US" dirty="0"/>
              <a:t>Dimensions on </a:t>
            </a:r>
            <a:r>
              <a:rPr lang="en-US" b="1" dirty="0"/>
              <a:t>Related Orders </a:t>
            </a:r>
            <a:r>
              <a:rPr lang="en-US" dirty="0"/>
              <a:t>based on </a:t>
            </a:r>
            <a:r>
              <a:rPr lang="en-US" b="1" dirty="0"/>
              <a:t>Dimension Purchase Order </a:t>
            </a:r>
            <a:r>
              <a:rPr lang="en-US" dirty="0"/>
              <a:t>and </a:t>
            </a:r>
            <a:r>
              <a:rPr lang="en-US" b="1" dirty="0"/>
              <a:t>Dimension Production Order </a:t>
            </a:r>
            <a:r>
              <a:rPr lang="en-US" dirty="0"/>
              <a:t>in the Dimensions</a:t>
            </a:r>
          </a:p>
        </p:txBody>
      </p:sp>
    </p:spTree>
    <p:extLst>
      <p:ext uri="{BB962C8B-B14F-4D97-AF65-F5344CB8AC3E}">
        <p14:creationId xmlns:p14="http://schemas.microsoft.com/office/powerpoint/2010/main" val="2333370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E481-0F62-D214-4B06-BDD113357B08}"/>
              </a:ext>
            </a:extLst>
          </p:cNvPr>
          <p:cNvSpPr>
            <a:spLocks noGrp="1"/>
          </p:cNvSpPr>
          <p:nvPr>
            <p:ph type="title"/>
          </p:nvPr>
        </p:nvSpPr>
        <p:spPr/>
        <p:txBody>
          <a:bodyPr>
            <a:noAutofit/>
          </a:bodyPr>
          <a:lstStyle/>
          <a:p>
            <a:r>
              <a:rPr lang="en-GB" sz="4000" dirty="0"/>
              <a:t>What is changed in TRIMIT 23.1.XXXX</a:t>
            </a:r>
            <a:br>
              <a:rPr lang="en-GB" sz="4000" dirty="0"/>
            </a:br>
            <a:r>
              <a:rPr lang="en-GB" sz="4000" dirty="0"/>
              <a:t>on Business Central 2023 Wave 1 </a:t>
            </a:r>
            <a:br>
              <a:rPr lang="en-GB" sz="4000" dirty="0"/>
            </a:br>
            <a:r>
              <a:rPr lang="en-GB" sz="4000" dirty="0"/>
              <a:t>in comparison to TRIMIT 22.2.XXXX</a:t>
            </a:r>
            <a:br>
              <a:rPr lang="en-GB" sz="4000" dirty="0"/>
            </a:br>
            <a:endParaRPr lang="en-US" sz="4000" dirty="0"/>
          </a:p>
        </p:txBody>
      </p:sp>
      <p:sp>
        <p:nvSpPr>
          <p:cNvPr id="3" name="Text Placeholder 2">
            <a:extLst>
              <a:ext uri="{FF2B5EF4-FFF2-40B4-BE49-F238E27FC236}">
                <a16:creationId xmlns:a16="http://schemas.microsoft.com/office/drawing/2014/main" id="{CD6B68BA-26EF-8EF3-CC16-BD7C06B63B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729958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CA3BD7-3C49-C17A-ADA9-5266A912CF28}"/>
              </a:ext>
            </a:extLst>
          </p:cNvPr>
          <p:cNvSpPr>
            <a:spLocks noGrp="1"/>
          </p:cNvSpPr>
          <p:nvPr>
            <p:ph type="title"/>
          </p:nvPr>
        </p:nvSpPr>
        <p:spPr/>
        <p:txBody>
          <a:bodyPr/>
          <a:lstStyle/>
          <a:p>
            <a:r>
              <a:rPr lang="en-US" dirty="0"/>
              <a:t>New/changed Functionality 23.1</a:t>
            </a:r>
          </a:p>
        </p:txBody>
      </p:sp>
      <p:sp>
        <p:nvSpPr>
          <p:cNvPr id="2" name="Content Placeholder 1">
            <a:extLst>
              <a:ext uri="{FF2B5EF4-FFF2-40B4-BE49-F238E27FC236}">
                <a16:creationId xmlns:a16="http://schemas.microsoft.com/office/drawing/2014/main" id="{892E1E14-EB14-6CAA-9036-1B6192D3C5B4}"/>
              </a:ext>
            </a:extLst>
          </p:cNvPr>
          <p:cNvSpPr>
            <a:spLocks noGrp="1"/>
          </p:cNvSpPr>
          <p:nvPr>
            <p:ph idx="1"/>
          </p:nvPr>
        </p:nvSpPr>
        <p:spPr/>
        <p:txBody>
          <a:bodyPr>
            <a:normAutofit lnSpcReduction="10000"/>
          </a:bodyPr>
          <a:lstStyle/>
          <a:p>
            <a:r>
              <a:rPr lang="en-US" b="1" dirty="0"/>
              <a:t>TRIMIT E-Mail functionality </a:t>
            </a:r>
            <a:r>
              <a:rPr lang="en-US" dirty="0"/>
              <a:t>can:</a:t>
            </a:r>
          </a:p>
          <a:p>
            <a:pPr lvl="1"/>
            <a:r>
              <a:rPr lang="en-US" dirty="0"/>
              <a:t>Store Attachments in Azure File Storage instead of in the database itself</a:t>
            </a:r>
          </a:p>
          <a:p>
            <a:pPr lvl="1"/>
            <a:r>
              <a:rPr lang="en-US" dirty="0"/>
              <a:t>If you log E-Mails, it will be in the BC </a:t>
            </a:r>
            <a:r>
              <a:rPr lang="en-US" b="1" dirty="0"/>
              <a:t>Outbox Email </a:t>
            </a:r>
            <a:r>
              <a:rPr lang="en-US" dirty="0"/>
              <a:t>and </a:t>
            </a:r>
            <a:r>
              <a:rPr lang="en-US" b="1" dirty="0"/>
              <a:t>Sent Email</a:t>
            </a:r>
            <a:r>
              <a:rPr lang="en-US" dirty="0"/>
              <a:t>.</a:t>
            </a:r>
          </a:p>
          <a:p>
            <a:pPr lvl="1"/>
            <a:r>
              <a:rPr lang="en-US" b="1" dirty="0"/>
              <a:t>TRIMIT E-Mail Log Entries </a:t>
            </a:r>
            <a:r>
              <a:rPr lang="en-US" dirty="0"/>
              <a:t>will not be used anymore for new logged E-Mails, but you are still able to view them.</a:t>
            </a:r>
          </a:p>
          <a:p>
            <a:pPr lvl="1"/>
            <a:r>
              <a:rPr lang="en-US" b="1" dirty="0"/>
              <a:t>Delete E-Mails Log </a:t>
            </a:r>
            <a:r>
              <a:rPr lang="en-US" dirty="0"/>
              <a:t>(report 6037700) extended with extra options:</a:t>
            </a:r>
          </a:p>
          <a:p>
            <a:pPr lvl="2"/>
            <a:r>
              <a:rPr lang="en-US" sz="1800" i="0" dirty="0">
                <a:solidFill>
                  <a:srgbClr val="212121"/>
                </a:solidFill>
                <a:effectLst/>
                <a:latin typeface="+mn-lt"/>
              </a:rPr>
              <a:t>Update Duplicates between Log Entries and Sent Mail</a:t>
            </a:r>
          </a:p>
          <a:p>
            <a:pPr lvl="2"/>
            <a:r>
              <a:rPr lang="en-US" sz="1800" i="0" dirty="0">
                <a:solidFill>
                  <a:srgbClr val="212121"/>
                </a:solidFill>
                <a:effectLst/>
                <a:latin typeface="+mn-lt"/>
              </a:rPr>
              <a:t>Delete Only Duplicates between Sent Mail and Log Entries</a:t>
            </a:r>
          </a:p>
          <a:p>
            <a:pPr lvl="2"/>
            <a:r>
              <a:rPr lang="en-US" sz="1800" i="0" dirty="0">
                <a:solidFill>
                  <a:srgbClr val="212121"/>
                </a:solidFill>
                <a:effectLst/>
                <a:latin typeface="+mn-lt"/>
              </a:rPr>
              <a:t>Delete Archived Attachments from Log Entries</a:t>
            </a:r>
          </a:p>
          <a:p>
            <a:pPr lvl="1"/>
            <a:r>
              <a:rPr lang="en-US" dirty="0">
                <a:solidFill>
                  <a:srgbClr val="212121"/>
                </a:solidFill>
                <a:latin typeface="+mn-lt"/>
              </a:rPr>
              <a:t>New reports:</a:t>
            </a:r>
          </a:p>
          <a:p>
            <a:pPr lvl="2"/>
            <a:r>
              <a:rPr lang="en-US" sz="1800" b="0" i="0" dirty="0">
                <a:solidFill>
                  <a:srgbClr val="444444"/>
                </a:solidFill>
                <a:effectLst/>
                <a:latin typeface="+mn-lt"/>
              </a:rPr>
              <a:t>Delete Sent </a:t>
            </a:r>
            <a:r>
              <a:rPr lang="en-US" sz="1800" dirty="0">
                <a:solidFill>
                  <a:srgbClr val="444444"/>
                </a:solidFill>
                <a:latin typeface="+mn-lt"/>
              </a:rPr>
              <a:t>Emails (6037701)</a:t>
            </a:r>
          </a:p>
          <a:p>
            <a:pPr lvl="2"/>
            <a:r>
              <a:rPr lang="en-US" sz="1800" b="0" i="0" dirty="0">
                <a:solidFill>
                  <a:srgbClr val="444444"/>
                </a:solidFill>
                <a:effectLst/>
                <a:latin typeface="+mn-lt"/>
              </a:rPr>
              <a:t>Update E-Mail Log Entries From Template Settings (6037702)</a:t>
            </a:r>
          </a:p>
          <a:p>
            <a:pPr lvl="2"/>
            <a:r>
              <a:rPr lang="en-US" sz="1800" b="0" i="0" dirty="0">
                <a:solidFill>
                  <a:srgbClr val="212121"/>
                </a:solidFill>
                <a:effectLst/>
                <a:latin typeface="+mn-lt"/>
              </a:rPr>
              <a:t>Update Sent Emails From Template Settings (6037703)</a:t>
            </a:r>
            <a:br>
              <a:rPr lang="en-US" b="0" i="0" dirty="0">
                <a:solidFill>
                  <a:srgbClr val="444444"/>
                </a:solidFill>
                <a:effectLst/>
                <a:latin typeface="Segoe UI" panose="020B0502040204020203" pitchFamily="34" charset="0"/>
              </a:rPr>
            </a:br>
            <a:endParaRPr lang="en-US" dirty="0">
              <a:latin typeface="+mn-lt"/>
            </a:endParaRPr>
          </a:p>
        </p:txBody>
      </p:sp>
    </p:spTree>
    <p:extLst>
      <p:ext uri="{BB962C8B-B14F-4D97-AF65-F5344CB8AC3E}">
        <p14:creationId xmlns:p14="http://schemas.microsoft.com/office/powerpoint/2010/main" val="39956368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0215E5-E082-C3C9-52B1-B4034088A800}"/>
              </a:ext>
            </a:extLst>
          </p:cNvPr>
          <p:cNvSpPr>
            <a:spLocks noGrp="1"/>
          </p:cNvSpPr>
          <p:nvPr>
            <p:ph type="title"/>
          </p:nvPr>
        </p:nvSpPr>
        <p:spPr/>
        <p:txBody>
          <a:bodyPr/>
          <a:lstStyle/>
          <a:p>
            <a:r>
              <a:rPr lang="en-US" dirty="0"/>
              <a:t>New/changed Functionality 23.1</a:t>
            </a:r>
          </a:p>
        </p:txBody>
      </p:sp>
      <p:sp>
        <p:nvSpPr>
          <p:cNvPr id="2" name="Content Placeholder 1">
            <a:extLst>
              <a:ext uri="{FF2B5EF4-FFF2-40B4-BE49-F238E27FC236}">
                <a16:creationId xmlns:a16="http://schemas.microsoft.com/office/drawing/2014/main" id="{397017AA-7CED-4D69-1629-306504A4B693}"/>
              </a:ext>
            </a:extLst>
          </p:cNvPr>
          <p:cNvSpPr>
            <a:spLocks noGrp="1"/>
          </p:cNvSpPr>
          <p:nvPr>
            <p:ph idx="1"/>
          </p:nvPr>
        </p:nvSpPr>
        <p:spPr/>
        <p:txBody>
          <a:bodyPr/>
          <a:lstStyle/>
          <a:p>
            <a:r>
              <a:rPr lang="en-US" dirty="0"/>
              <a:t>In the </a:t>
            </a:r>
            <a:r>
              <a:rPr lang="en-US" b="1" dirty="0"/>
              <a:t>Order Type</a:t>
            </a:r>
            <a:r>
              <a:rPr lang="en-US" dirty="0"/>
              <a:t> fields </a:t>
            </a:r>
            <a:r>
              <a:rPr lang="en-US" b="1" dirty="0"/>
              <a:t>Status </a:t>
            </a:r>
            <a:r>
              <a:rPr lang="en-US" dirty="0"/>
              <a:t>has been “renamed” to </a:t>
            </a:r>
            <a:r>
              <a:rPr lang="en-US" b="1" dirty="0"/>
              <a:t>Status Sales</a:t>
            </a:r>
            <a:r>
              <a:rPr lang="en-US" dirty="0"/>
              <a:t> and a new field </a:t>
            </a:r>
            <a:r>
              <a:rPr lang="en-US" b="1" dirty="0"/>
              <a:t>Status Purchase </a:t>
            </a:r>
            <a:r>
              <a:rPr lang="en-US" dirty="0"/>
              <a:t>has been added – which will get the same value as the original field </a:t>
            </a:r>
            <a:r>
              <a:rPr lang="en-US" b="1" dirty="0"/>
              <a:t>Status </a:t>
            </a:r>
            <a:r>
              <a:rPr lang="en-US" dirty="0"/>
              <a:t>when upgrading.</a:t>
            </a:r>
          </a:p>
          <a:p>
            <a:r>
              <a:rPr lang="en-US" dirty="0"/>
              <a:t>In the </a:t>
            </a:r>
            <a:r>
              <a:rPr lang="en-US" b="1" dirty="0"/>
              <a:t>Matrix Inventory Profile</a:t>
            </a:r>
            <a:r>
              <a:rPr lang="en-US" dirty="0"/>
              <a:t>, you are now able to set an actual Filter for the Y-Axis, instead of only choosing one Value, and negative </a:t>
            </a:r>
            <a:r>
              <a:rPr lang="en-US" b="1" dirty="0"/>
              <a:t>Available I</a:t>
            </a:r>
            <a:r>
              <a:rPr lang="en-US" dirty="0"/>
              <a:t> and </a:t>
            </a:r>
            <a:r>
              <a:rPr lang="en-US" b="1" dirty="0"/>
              <a:t>Available II </a:t>
            </a:r>
            <a:r>
              <a:rPr lang="en-US" dirty="0"/>
              <a:t>quantities will be in shown in </a:t>
            </a:r>
            <a:r>
              <a:rPr lang="en-US" dirty="0">
                <a:solidFill>
                  <a:srgbClr val="FF0000"/>
                </a:solidFill>
              </a:rPr>
              <a:t>red.</a:t>
            </a:r>
            <a:endParaRPr lang="en-US" dirty="0"/>
          </a:p>
          <a:p>
            <a:r>
              <a:rPr lang="en-US" dirty="0"/>
              <a:t>In the </a:t>
            </a:r>
            <a:r>
              <a:rPr lang="en-US" b="1" dirty="0"/>
              <a:t>Basic Setup </a:t>
            </a:r>
            <a:r>
              <a:rPr lang="en-US" dirty="0"/>
              <a:t>a new Parameter </a:t>
            </a:r>
            <a:r>
              <a:rPr lang="en-US" b="1" dirty="0"/>
              <a:t>Environment is a Sandbox</a:t>
            </a:r>
            <a:r>
              <a:rPr lang="en-US" dirty="0"/>
              <a:t> so new E-Mails are accidently send to actual Customers if you are working in a test environment like a docker or sandbox.</a:t>
            </a:r>
          </a:p>
        </p:txBody>
      </p:sp>
    </p:spTree>
    <p:extLst>
      <p:ext uri="{BB962C8B-B14F-4D97-AF65-F5344CB8AC3E}">
        <p14:creationId xmlns:p14="http://schemas.microsoft.com/office/powerpoint/2010/main" val="25696589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EF86BE-6EF4-481D-031B-9B8364824123}"/>
              </a:ext>
            </a:extLst>
          </p:cNvPr>
          <p:cNvSpPr>
            <a:spLocks noGrp="1"/>
          </p:cNvSpPr>
          <p:nvPr>
            <p:ph type="title"/>
          </p:nvPr>
        </p:nvSpPr>
        <p:spPr/>
        <p:txBody>
          <a:bodyPr/>
          <a:lstStyle/>
          <a:p>
            <a:r>
              <a:rPr lang="en-US" dirty="0"/>
              <a:t>New/changed Functionality 23.1</a:t>
            </a:r>
          </a:p>
        </p:txBody>
      </p:sp>
      <p:sp>
        <p:nvSpPr>
          <p:cNvPr id="2" name="Content Placeholder 1">
            <a:extLst>
              <a:ext uri="{FF2B5EF4-FFF2-40B4-BE49-F238E27FC236}">
                <a16:creationId xmlns:a16="http://schemas.microsoft.com/office/drawing/2014/main" id="{46EB08DD-FDAF-90BA-D89A-1DEA04B7FB0A}"/>
              </a:ext>
            </a:extLst>
          </p:cNvPr>
          <p:cNvSpPr>
            <a:spLocks noGrp="1"/>
          </p:cNvSpPr>
          <p:nvPr>
            <p:ph idx="1"/>
          </p:nvPr>
        </p:nvSpPr>
        <p:spPr/>
        <p:txBody>
          <a:bodyPr/>
          <a:lstStyle/>
          <a:p>
            <a:r>
              <a:rPr lang="en-US" dirty="0"/>
              <a:t>In the </a:t>
            </a:r>
            <a:r>
              <a:rPr lang="en-US" b="1" dirty="0"/>
              <a:t>Item Inventory Profile</a:t>
            </a:r>
            <a:r>
              <a:rPr lang="en-US" dirty="0"/>
              <a:t>, the </a:t>
            </a:r>
            <a:r>
              <a:rPr lang="en-US" b="1" dirty="0"/>
              <a:t>Expected Inventory</a:t>
            </a:r>
            <a:r>
              <a:rPr lang="en-US" dirty="0"/>
              <a:t> will be shown in </a:t>
            </a:r>
            <a:r>
              <a:rPr lang="en-US" dirty="0">
                <a:solidFill>
                  <a:srgbClr val="FF0000"/>
                </a:solidFill>
              </a:rPr>
              <a:t>red</a:t>
            </a:r>
            <a:r>
              <a:rPr lang="en-US" dirty="0"/>
              <a:t> if the quantity is negative.</a:t>
            </a:r>
          </a:p>
          <a:p>
            <a:r>
              <a:rPr lang="en-US" dirty="0"/>
              <a:t>In the </a:t>
            </a:r>
            <a:r>
              <a:rPr lang="en-US" b="1" dirty="0"/>
              <a:t>Inventory Profile Components</a:t>
            </a:r>
            <a:r>
              <a:rPr lang="en-US" dirty="0"/>
              <a:t>, the quantities of the Components will be shown in </a:t>
            </a:r>
            <a:r>
              <a:rPr lang="en-US" dirty="0">
                <a:solidFill>
                  <a:srgbClr val="FF0000"/>
                </a:solidFill>
              </a:rPr>
              <a:t>red</a:t>
            </a:r>
            <a:r>
              <a:rPr lang="en-US" dirty="0"/>
              <a:t> if the quantities are negative.</a:t>
            </a:r>
          </a:p>
          <a:p>
            <a:r>
              <a:rPr lang="en-US" dirty="0"/>
              <a:t>In the </a:t>
            </a:r>
            <a:r>
              <a:rPr lang="en-US" b="1" dirty="0"/>
              <a:t>Workflow</a:t>
            </a:r>
            <a:r>
              <a:rPr lang="en-US" dirty="0"/>
              <a:t> the Lines will be shown in </a:t>
            </a:r>
            <a:r>
              <a:rPr lang="en-US" dirty="0">
                <a:solidFill>
                  <a:srgbClr val="FF0000"/>
                </a:solidFill>
              </a:rPr>
              <a:t>red</a:t>
            </a:r>
            <a:r>
              <a:rPr lang="en-US" dirty="0"/>
              <a:t> if the </a:t>
            </a:r>
            <a:r>
              <a:rPr lang="en-US" b="1" dirty="0"/>
              <a:t>Deadline </a:t>
            </a:r>
            <a:r>
              <a:rPr lang="en-US" dirty="0"/>
              <a:t>is before the Work Date.</a:t>
            </a:r>
          </a:p>
          <a:p>
            <a:r>
              <a:rPr lang="en-US" dirty="0"/>
              <a:t>Extra Action in </a:t>
            </a:r>
            <a:r>
              <a:rPr lang="en-US" b="1" dirty="0"/>
              <a:t>Portal View List </a:t>
            </a:r>
            <a:r>
              <a:rPr lang="en-US" dirty="0"/>
              <a:t>to simulate getting Data from the Portal.</a:t>
            </a:r>
          </a:p>
          <a:p>
            <a:r>
              <a:rPr lang="en-US" dirty="0"/>
              <a:t>Extra Date Filter in “Get Posted Invoice Lines” for </a:t>
            </a:r>
            <a:r>
              <a:rPr lang="en-US" b="1" dirty="0"/>
              <a:t>Complaints</a:t>
            </a:r>
            <a:r>
              <a:rPr lang="en-US" dirty="0"/>
              <a:t> if there are more than 50 Posted Invoices.</a:t>
            </a:r>
          </a:p>
          <a:p>
            <a:endParaRPr lang="en-US" dirty="0"/>
          </a:p>
        </p:txBody>
      </p:sp>
    </p:spTree>
    <p:extLst>
      <p:ext uri="{BB962C8B-B14F-4D97-AF65-F5344CB8AC3E}">
        <p14:creationId xmlns:p14="http://schemas.microsoft.com/office/powerpoint/2010/main" val="31337981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E481-0F62-D214-4B06-BDD113357B08}"/>
              </a:ext>
            </a:extLst>
          </p:cNvPr>
          <p:cNvSpPr>
            <a:spLocks noGrp="1"/>
          </p:cNvSpPr>
          <p:nvPr>
            <p:ph type="title"/>
          </p:nvPr>
        </p:nvSpPr>
        <p:spPr/>
        <p:txBody>
          <a:bodyPr/>
          <a:lstStyle/>
          <a:p>
            <a:r>
              <a:rPr lang="en-US" dirty="0"/>
              <a:t>New/Changed in </a:t>
            </a:r>
            <a:br>
              <a:rPr lang="en-US" dirty="0"/>
            </a:br>
            <a:r>
              <a:rPr lang="en-US" dirty="0"/>
              <a:t>TRIMIT 2013 R2S</a:t>
            </a:r>
          </a:p>
        </p:txBody>
      </p:sp>
      <p:sp>
        <p:nvSpPr>
          <p:cNvPr id="3" name="Text Placeholder 2">
            <a:extLst>
              <a:ext uri="{FF2B5EF4-FFF2-40B4-BE49-F238E27FC236}">
                <a16:creationId xmlns:a16="http://schemas.microsoft.com/office/drawing/2014/main" id="{CD6B68BA-26EF-8EF3-CC16-BD7C06B63B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259522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63F54E-C7AA-C3F9-E607-EE273D679AD3}"/>
              </a:ext>
            </a:extLst>
          </p:cNvPr>
          <p:cNvSpPr>
            <a:spLocks noGrp="1"/>
          </p:cNvSpPr>
          <p:nvPr>
            <p:ph type="title"/>
          </p:nvPr>
        </p:nvSpPr>
        <p:spPr/>
        <p:txBody>
          <a:bodyPr/>
          <a:lstStyle/>
          <a:p>
            <a:r>
              <a:rPr lang="en-US" dirty="0"/>
              <a:t>New/changed Functionality 23.1</a:t>
            </a:r>
          </a:p>
        </p:txBody>
      </p:sp>
      <p:sp>
        <p:nvSpPr>
          <p:cNvPr id="2" name="Content Placeholder 1">
            <a:extLst>
              <a:ext uri="{FF2B5EF4-FFF2-40B4-BE49-F238E27FC236}">
                <a16:creationId xmlns:a16="http://schemas.microsoft.com/office/drawing/2014/main" id="{8ED8B8CE-ADA8-5C81-A5BB-16BC25730E46}"/>
              </a:ext>
            </a:extLst>
          </p:cNvPr>
          <p:cNvSpPr>
            <a:spLocks noGrp="1"/>
          </p:cNvSpPr>
          <p:nvPr>
            <p:ph idx="1"/>
          </p:nvPr>
        </p:nvSpPr>
        <p:spPr/>
        <p:txBody>
          <a:bodyPr/>
          <a:lstStyle/>
          <a:p>
            <a:r>
              <a:rPr lang="en-US" dirty="0"/>
              <a:t>Action </a:t>
            </a:r>
            <a:r>
              <a:rPr lang="en-US" b="1" i="1" dirty="0"/>
              <a:t>Copy Values</a:t>
            </a:r>
            <a:r>
              <a:rPr lang="en-US" dirty="0"/>
              <a:t> in Master List/Card and Collection/Master Relations can now also copy Sustainability Information.</a:t>
            </a:r>
          </a:p>
          <a:p>
            <a:r>
              <a:rPr lang="en-US" dirty="0"/>
              <a:t>New Report </a:t>
            </a:r>
            <a:r>
              <a:rPr lang="en-US" b="1" i="1" dirty="0"/>
              <a:t>Sustainability </a:t>
            </a:r>
            <a:r>
              <a:rPr lang="en-US" dirty="0"/>
              <a:t>via the Master Card.</a:t>
            </a:r>
          </a:p>
          <a:p>
            <a:r>
              <a:rPr lang="en-US" dirty="0"/>
              <a:t>PDM Report Set can now also have reports of </a:t>
            </a:r>
            <a:r>
              <a:rPr lang="en-US" b="1" dirty="0"/>
              <a:t>Report Type </a:t>
            </a:r>
            <a:r>
              <a:rPr lang="en-US" i="1" dirty="0"/>
              <a:t>Sustainability</a:t>
            </a:r>
            <a:r>
              <a:rPr lang="en-US" dirty="0"/>
              <a:t>.</a:t>
            </a:r>
          </a:p>
          <a:p>
            <a:r>
              <a:rPr lang="en-US" dirty="0"/>
              <a:t>Based on the </a:t>
            </a:r>
            <a:r>
              <a:rPr lang="en-US" b="1" dirty="0"/>
              <a:t>Sustainability VarDim Type 1 – 4 </a:t>
            </a:r>
            <a:r>
              <a:rPr lang="en-US" dirty="0"/>
              <a:t>in the </a:t>
            </a:r>
            <a:r>
              <a:rPr lang="en-US" b="1" dirty="0"/>
              <a:t>Report Layout Settings, </a:t>
            </a:r>
            <a:r>
              <a:rPr lang="en-US" dirty="0"/>
              <a:t>the Sustainability Totals will be printed on the Sales Reports.</a:t>
            </a:r>
          </a:p>
          <a:p>
            <a:r>
              <a:rPr lang="en-US" dirty="0"/>
              <a:t>New field </a:t>
            </a:r>
            <a:r>
              <a:rPr lang="en-US" b="1" dirty="0"/>
              <a:t>Exclude Sales Print</a:t>
            </a:r>
            <a:r>
              <a:rPr lang="en-US" dirty="0"/>
              <a:t> in the </a:t>
            </a:r>
            <a:r>
              <a:rPr lang="en-US" b="1" dirty="0"/>
              <a:t>VarDim Master</a:t>
            </a:r>
            <a:r>
              <a:rPr lang="en-US" dirty="0"/>
              <a:t>, which prevents printing the VarDim Type/Value on Sales Documents (Quote, Order, Posted Invoice).</a:t>
            </a:r>
          </a:p>
        </p:txBody>
      </p:sp>
    </p:spTree>
    <p:extLst>
      <p:ext uri="{BB962C8B-B14F-4D97-AF65-F5344CB8AC3E}">
        <p14:creationId xmlns:p14="http://schemas.microsoft.com/office/powerpoint/2010/main" val="27406460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63F54E-C7AA-C3F9-E607-EE273D679AD3}"/>
              </a:ext>
            </a:extLst>
          </p:cNvPr>
          <p:cNvSpPr>
            <a:spLocks noGrp="1"/>
          </p:cNvSpPr>
          <p:nvPr>
            <p:ph type="title"/>
          </p:nvPr>
        </p:nvSpPr>
        <p:spPr/>
        <p:txBody>
          <a:bodyPr/>
          <a:lstStyle/>
          <a:p>
            <a:r>
              <a:rPr lang="en-US" dirty="0"/>
              <a:t>New/changed Functionality 23.1</a:t>
            </a:r>
          </a:p>
        </p:txBody>
      </p:sp>
      <p:sp>
        <p:nvSpPr>
          <p:cNvPr id="2" name="Content Placeholder 1">
            <a:extLst>
              <a:ext uri="{FF2B5EF4-FFF2-40B4-BE49-F238E27FC236}">
                <a16:creationId xmlns:a16="http://schemas.microsoft.com/office/drawing/2014/main" id="{8ED8B8CE-ADA8-5C81-A5BB-16BC25730E46}"/>
              </a:ext>
            </a:extLst>
          </p:cNvPr>
          <p:cNvSpPr>
            <a:spLocks noGrp="1"/>
          </p:cNvSpPr>
          <p:nvPr>
            <p:ph idx="1"/>
          </p:nvPr>
        </p:nvSpPr>
        <p:spPr/>
        <p:txBody>
          <a:bodyPr>
            <a:normAutofit fontScale="92500"/>
          </a:bodyPr>
          <a:lstStyle/>
          <a:p>
            <a:r>
              <a:rPr lang="en-US" dirty="0"/>
              <a:t>Action </a:t>
            </a:r>
            <a:r>
              <a:rPr lang="en-US" b="1" i="1" dirty="0"/>
              <a:t>Copy Values</a:t>
            </a:r>
            <a:r>
              <a:rPr lang="en-US" dirty="0"/>
              <a:t> in Master List/Card and Collection/Master Relations can now also copy </a:t>
            </a:r>
            <a:r>
              <a:rPr lang="en-US" b="1" dirty="0"/>
              <a:t>Additional Tags</a:t>
            </a:r>
            <a:r>
              <a:rPr lang="en-US" dirty="0"/>
              <a:t>.</a:t>
            </a:r>
          </a:p>
          <a:p>
            <a:r>
              <a:rPr lang="en-US" dirty="0"/>
              <a:t>New Filters and Combinations to create </a:t>
            </a:r>
            <a:r>
              <a:rPr lang="en-US" b="1" dirty="0"/>
              <a:t>Pick Documents </a:t>
            </a:r>
            <a:r>
              <a:rPr lang="en-US" dirty="0"/>
              <a:t>in the </a:t>
            </a:r>
            <a:r>
              <a:rPr lang="en-US" b="1" dirty="0"/>
              <a:t>Pick Limitations</a:t>
            </a:r>
            <a:r>
              <a:rPr lang="en-US" dirty="0"/>
              <a:t>: </a:t>
            </a:r>
          </a:p>
          <a:p>
            <a:pPr lvl="1"/>
            <a:r>
              <a:rPr lang="en-US" dirty="0"/>
              <a:t>Filter Shipment Method Code</a:t>
            </a:r>
          </a:p>
          <a:p>
            <a:pPr lvl="1"/>
            <a:r>
              <a:rPr lang="en-US" dirty="0"/>
              <a:t>Create Pick Document per Shipment Method Code</a:t>
            </a:r>
          </a:p>
          <a:p>
            <a:pPr lvl="1"/>
            <a:r>
              <a:rPr lang="en-US" dirty="0"/>
              <a:t>Create Pick Document per Order Type</a:t>
            </a:r>
          </a:p>
          <a:p>
            <a:r>
              <a:rPr lang="en-US" b="1" dirty="0"/>
              <a:t>Portal User Relations</a:t>
            </a:r>
            <a:r>
              <a:rPr lang="en-US" dirty="0"/>
              <a:t> can now also be viewed via the Customer, Vendor and Salesperson.</a:t>
            </a:r>
          </a:p>
          <a:p>
            <a:r>
              <a:rPr lang="en-US" dirty="0"/>
              <a:t>The layout of the </a:t>
            </a:r>
            <a:r>
              <a:rPr lang="en-US" b="1" dirty="0"/>
              <a:t>TRIMIT Activities </a:t>
            </a:r>
            <a:r>
              <a:rPr lang="en-US" dirty="0"/>
              <a:t>Card has been optimized, zo you see all the Comments in the page itself.</a:t>
            </a:r>
          </a:p>
          <a:p>
            <a:r>
              <a:rPr lang="en-US" dirty="0"/>
              <a:t>The </a:t>
            </a:r>
            <a:r>
              <a:rPr lang="en-US" b="1" dirty="0"/>
              <a:t>Container List Report</a:t>
            </a:r>
            <a:r>
              <a:rPr lang="en-US" dirty="0"/>
              <a:t> is now also showing the Related Container Nos.</a:t>
            </a:r>
          </a:p>
        </p:txBody>
      </p:sp>
    </p:spTree>
    <p:extLst>
      <p:ext uri="{BB962C8B-B14F-4D97-AF65-F5344CB8AC3E}">
        <p14:creationId xmlns:p14="http://schemas.microsoft.com/office/powerpoint/2010/main" val="5128528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B4D61A-AAB0-F395-8B68-468D85B7E3C1}"/>
              </a:ext>
            </a:extLst>
          </p:cNvPr>
          <p:cNvSpPr>
            <a:spLocks noGrp="1"/>
          </p:cNvSpPr>
          <p:nvPr>
            <p:ph type="title"/>
          </p:nvPr>
        </p:nvSpPr>
        <p:spPr/>
        <p:txBody>
          <a:bodyPr/>
          <a:lstStyle/>
          <a:p>
            <a:r>
              <a:rPr lang="en-US" dirty="0"/>
              <a:t>New/changed Functionality 23.1</a:t>
            </a:r>
          </a:p>
        </p:txBody>
      </p:sp>
      <p:sp>
        <p:nvSpPr>
          <p:cNvPr id="2" name="Content Placeholder 1">
            <a:extLst>
              <a:ext uri="{FF2B5EF4-FFF2-40B4-BE49-F238E27FC236}">
                <a16:creationId xmlns:a16="http://schemas.microsoft.com/office/drawing/2014/main" id="{4342153E-8588-CD7D-0025-F35541B9E328}"/>
              </a:ext>
            </a:extLst>
          </p:cNvPr>
          <p:cNvSpPr>
            <a:spLocks noGrp="1"/>
          </p:cNvSpPr>
          <p:nvPr>
            <p:ph idx="1"/>
          </p:nvPr>
        </p:nvSpPr>
        <p:spPr/>
        <p:txBody>
          <a:bodyPr/>
          <a:lstStyle/>
          <a:p>
            <a:r>
              <a:rPr lang="en-US" dirty="0"/>
              <a:t>Replication and Connect Setups has been improved</a:t>
            </a:r>
          </a:p>
          <a:p>
            <a:pPr lvl="1"/>
            <a:r>
              <a:rPr lang="en-US" dirty="0"/>
              <a:t>Parameters can also be used for </a:t>
            </a:r>
            <a:r>
              <a:rPr lang="en-US" i="1" dirty="0"/>
              <a:t>External</a:t>
            </a:r>
            <a:r>
              <a:rPr lang="en-US" dirty="0"/>
              <a:t> Replication to change Data from the Publisher before importing in the Subscriber.</a:t>
            </a:r>
          </a:p>
          <a:p>
            <a:pPr lvl="1"/>
            <a:r>
              <a:rPr lang="en-US" dirty="0"/>
              <a:t>Extra </a:t>
            </a:r>
            <a:r>
              <a:rPr lang="en-US" b="1" dirty="0"/>
              <a:t>Batch Size</a:t>
            </a:r>
            <a:r>
              <a:rPr lang="en-US" dirty="0"/>
              <a:t> in the Connection Setup to avoid Timeout Errors.</a:t>
            </a:r>
          </a:p>
          <a:p>
            <a:pPr lvl="1"/>
            <a:r>
              <a:rPr lang="en-US" dirty="0"/>
              <a:t>Right Lookup for the </a:t>
            </a:r>
            <a:r>
              <a:rPr lang="en-US" b="1" dirty="0"/>
              <a:t>Company Name </a:t>
            </a:r>
            <a:r>
              <a:rPr lang="en-US" dirty="0"/>
              <a:t>in the Connection Setup.</a:t>
            </a:r>
          </a:p>
          <a:p>
            <a:pPr lvl="1"/>
            <a:r>
              <a:rPr lang="en-US" dirty="0"/>
              <a:t>While replicating Data it will use the </a:t>
            </a:r>
            <a:r>
              <a:rPr lang="en-US" b="1" dirty="0"/>
              <a:t>Related Company </a:t>
            </a:r>
            <a:r>
              <a:rPr lang="en-US" dirty="0"/>
              <a:t>from the Subscriber and not the </a:t>
            </a:r>
            <a:r>
              <a:rPr lang="en-US" b="1" dirty="0"/>
              <a:t>Company Name </a:t>
            </a:r>
            <a:r>
              <a:rPr lang="en-US" dirty="0"/>
              <a:t>of the Connection Setup (in case of an External Replication). This enables several External Subscribers from the same database but with different Companies.</a:t>
            </a:r>
          </a:p>
          <a:p>
            <a:pPr lvl="1"/>
            <a:r>
              <a:rPr lang="en-US" dirty="0"/>
              <a:t>For external Replication you are now able to </a:t>
            </a:r>
            <a:r>
              <a:rPr lang="en-US" b="1" dirty="0"/>
              <a:t>Use OData Web Service</a:t>
            </a:r>
            <a:r>
              <a:rPr lang="en-US" dirty="0"/>
              <a:t> protocol.</a:t>
            </a:r>
          </a:p>
          <a:p>
            <a:r>
              <a:rPr lang="en-US" dirty="0"/>
              <a:t>Category Lines can now also have a Filter for </a:t>
            </a:r>
            <a:r>
              <a:rPr lang="en-US" b="1" dirty="0"/>
              <a:t>Additional Info </a:t>
            </a:r>
            <a:r>
              <a:rPr lang="en-US" dirty="0"/>
              <a:t>of  Masters.</a:t>
            </a:r>
          </a:p>
        </p:txBody>
      </p:sp>
    </p:spTree>
    <p:extLst>
      <p:ext uri="{BB962C8B-B14F-4D97-AF65-F5344CB8AC3E}">
        <p14:creationId xmlns:p14="http://schemas.microsoft.com/office/powerpoint/2010/main" val="7710487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28746A-E39B-D1BA-3700-4CC236A118D2}"/>
              </a:ext>
            </a:extLst>
          </p:cNvPr>
          <p:cNvSpPr>
            <a:spLocks noGrp="1"/>
          </p:cNvSpPr>
          <p:nvPr>
            <p:ph type="title"/>
          </p:nvPr>
        </p:nvSpPr>
        <p:spPr/>
        <p:txBody>
          <a:bodyPr/>
          <a:lstStyle/>
          <a:p>
            <a:r>
              <a:rPr lang="en-US" dirty="0"/>
              <a:t>New/changed Functionality 23.1</a:t>
            </a:r>
          </a:p>
        </p:txBody>
      </p:sp>
      <p:sp>
        <p:nvSpPr>
          <p:cNvPr id="2" name="Content Placeholder 1">
            <a:extLst>
              <a:ext uri="{FF2B5EF4-FFF2-40B4-BE49-F238E27FC236}">
                <a16:creationId xmlns:a16="http://schemas.microsoft.com/office/drawing/2014/main" id="{67D34C02-870D-B409-092C-D0A9E5ADBFB8}"/>
              </a:ext>
            </a:extLst>
          </p:cNvPr>
          <p:cNvSpPr>
            <a:spLocks noGrp="1"/>
          </p:cNvSpPr>
          <p:nvPr>
            <p:ph idx="1"/>
          </p:nvPr>
        </p:nvSpPr>
        <p:spPr/>
        <p:txBody>
          <a:bodyPr>
            <a:normAutofit/>
          </a:bodyPr>
          <a:lstStyle/>
          <a:p>
            <a:r>
              <a:rPr lang="en-US" dirty="0"/>
              <a:t>New </a:t>
            </a:r>
            <a:r>
              <a:rPr lang="en-US" b="1" dirty="0"/>
              <a:t>Posted Document List Range Date Formula</a:t>
            </a:r>
            <a:r>
              <a:rPr lang="en-US" dirty="0"/>
              <a:t> in the </a:t>
            </a:r>
            <a:r>
              <a:rPr lang="en-US" b="1" i="1" dirty="0"/>
              <a:t>B2B Portal Profile</a:t>
            </a:r>
            <a:r>
              <a:rPr lang="en-US" dirty="0"/>
              <a:t> and </a:t>
            </a:r>
            <a:r>
              <a:rPr lang="en-US" b="1" i="1" dirty="0"/>
              <a:t>Sales Agent Portal Profile </a:t>
            </a:r>
            <a:r>
              <a:rPr lang="en-US" dirty="0"/>
              <a:t>to limit the shown Posted Sales Invoices and Posted Credit Memos on the B2B Webshop and Sales Agent Portal.</a:t>
            </a:r>
            <a:endParaRPr lang="en-US" b="1" dirty="0"/>
          </a:p>
          <a:p>
            <a:r>
              <a:rPr lang="en-US" b="1" dirty="0"/>
              <a:t>Additional Comments </a:t>
            </a:r>
            <a:r>
              <a:rPr lang="en-US" dirty="0"/>
              <a:t>can be related to specific Collection No., Shipment Group, Global Dimension 1 and/or Global Dimension 2.</a:t>
            </a:r>
            <a:br>
              <a:rPr lang="en-US" dirty="0"/>
            </a:br>
            <a:r>
              <a:rPr lang="en-US" dirty="0"/>
              <a:t>The </a:t>
            </a:r>
            <a:r>
              <a:rPr lang="en-US" b="1" dirty="0"/>
              <a:t>Measurement Chart Version</a:t>
            </a:r>
            <a:r>
              <a:rPr lang="en-US" dirty="0"/>
              <a:t>, can also be specified for a specific Collection No., Shipment Group, Global Dimension 1 and Global Dimension 2, and therefore only show the Additional Comments in the Measurement Chart that are applicable based on the corresponding Collection No., Shipment Group, Global Dimension 1 and/or Global Dimension 2.</a:t>
            </a:r>
          </a:p>
          <a:p>
            <a:r>
              <a:rPr lang="en-US" b="1" dirty="0"/>
              <a:t>E-Mail Template Code </a:t>
            </a:r>
            <a:r>
              <a:rPr lang="en-US" dirty="0"/>
              <a:t>in the </a:t>
            </a:r>
            <a:r>
              <a:rPr lang="en-US" b="1" dirty="0"/>
              <a:t>Report Layout Settings</a:t>
            </a:r>
            <a:r>
              <a:rPr lang="en-US" dirty="0"/>
              <a:t>.</a:t>
            </a:r>
            <a:endParaRPr lang="en-US" b="1" dirty="0"/>
          </a:p>
        </p:txBody>
      </p:sp>
    </p:spTree>
    <p:extLst>
      <p:ext uri="{BB962C8B-B14F-4D97-AF65-F5344CB8AC3E}">
        <p14:creationId xmlns:p14="http://schemas.microsoft.com/office/powerpoint/2010/main" val="39979438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752504-B1F9-3BBA-8768-F7B084CAEDF5}"/>
              </a:ext>
            </a:extLst>
          </p:cNvPr>
          <p:cNvSpPr>
            <a:spLocks noGrp="1"/>
          </p:cNvSpPr>
          <p:nvPr>
            <p:ph type="title"/>
          </p:nvPr>
        </p:nvSpPr>
        <p:spPr/>
        <p:txBody>
          <a:bodyPr/>
          <a:lstStyle/>
          <a:p>
            <a:r>
              <a:rPr lang="en-US" dirty="0"/>
              <a:t>New/changed Functionality 23.1</a:t>
            </a:r>
          </a:p>
        </p:txBody>
      </p:sp>
      <p:sp>
        <p:nvSpPr>
          <p:cNvPr id="2" name="Content Placeholder 1">
            <a:extLst>
              <a:ext uri="{FF2B5EF4-FFF2-40B4-BE49-F238E27FC236}">
                <a16:creationId xmlns:a16="http://schemas.microsoft.com/office/drawing/2014/main" id="{C019B032-CB6A-26BE-73A5-9D6C5096AFC4}"/>
              </a:ext>
            </a:extLst>
          </p:cNvPr>
          <p:cNvSpPr>
            <a:spLocks noGrp="1"/>
          </p:cNvSpPr>
          <p:nvPr>
            <p:ph idx="1"/>
          </p:nvPr>
        </p:nvSpPr>
        <p:spPr/>
        <p:txBody>
          <a:bodyPr/>
          <a:lstStyle/>
          <a:p>
            <a:r>
              <a:rPr lang="en-US" dirty="0"/>
              <a:t>In the </a:t>
            </a:r>
            <a:r>
              <a:rPr lang="en-US" b="1" dirty="0"/>
              <a:t>Portal Profiles </a:t>
            </a:r>
            <a:r>
              <a:rPr lang="en-US" dirty="0"/>
              <a:t>for the B2B Webshop and the Sales Agent Portal you can determine if you want to see the Sales Prices in the Columns (</a:t>
            </a:r>
            <a:r>
              <a:rPr lang="en-US" b="1" dirty="0"/>
              <a:t>X-Axis</a:t>
            </a:r>
            <a:r>
              <a:rPr lang="en-US" dirty="0"/>
              <a:t>) or Lines (</a:t>
            </a:r>
            <a:r>
              <a:rPr lang="en-US" b="1" dirty="0"/>
              <a:t>Y-Axis</a:t>
            </a:r>
            <a:r>
              <a:rPr lang="en-US" dirty="0"/>
              <a:t>) of the Matrix of a Master or if you do not want to see (</a:t>
            </a:r>
            <a:r>
              <a:rPr lang="en-US" b="1" dirty="0"/>
              <a:t>None</a:t>
            </a:r>
            <a:r>
              <a:rPr lang="en-US" dirty="0"/>
              <a:t>) the Sales Prices in the Matrix.</a:t>
            </a:r>
          </a:p>
          <a:p>
            <a:r>
              <a:rPr lang="en-US" dirty="0"/>
              <a:t>Improvements in the Pick Documents:</a:t>
            </a:r>
          </a:p>
          <a:p>
            <a:pPr lvl="1"/>
            <a:r>
              <a:rPr lang="en-US" dirty="0">
                <a:solidFill>
                  <a:srgbClr val="FF0000"/>
                </a:solidFill>
              </a:rPr>
              <a:t>Red</a:t>
            </a:r>
            <a:r>
              <a:rPr lang="en-US" dirty="0"/>
              <a:t> Lines in Reallocation if </a:t>
            </a:r>
            <a:r>
              <a:rPr lang="en-US" b="1" dirty="0"/>
              <a:t>Quantity to be Picked </a:t>
            </a:r>
            <a:r>
              <a:rPr lang="en-US" dirty="0"/>
              <a:t>&lt; </a:t>
            </a:r>
            <a:r>
              <a:rPr lang="en-US" b="1" dirty="0"/>
              <a:t>Quantity Requested</a:t>
            </a:r>
            <a:r>
              <a:rPr lang="en-US" dirty="0"/>
              <a:t>.</a:t>
            </a:r>
          </a:p>
          <a:p>
            <a:pPr lvl="1"/>
            <a:r>
              <a:rPr lang="en-US" dirty="0"/>
              <a:t>Action </a:t>
            </a:r>
            <a:r>
              <a:rPr lang="en-US" b="1" i="1" dirty="0"/>
              <a:t>Reallocation </a:t>
            </a:r>
            <a:r>
              <a:rPr lang="en-US" dirty="0"/>
              <a:t>in the Pick Document List.</a:t>
            </a:r>
          </a:p>
          <a:p>
            <a:pPr lvl="1"/>
            <a:r>
              <a:rPr lang="en-US" dirty="0"/>
              <a:t>See all Reallocation Lines of a specific </a:t>
            </a:r>
            <a:r>
              <a:rPr lang="en-US" b="1" i="1" dirty="0"/>
              <a:t>Master/Customer, Customer</a:t>
            </a:r>
            <a:r>
              <a:rPr lang="en-US" b="1" dirty="0"/>
              <a:t> </a:t>
            </a:r>
            <a:r>
              <a:rPr lang="en-US" dirty="0"/>
              <a:t>or </a:t>
            </a:r>
            <a:r>
              <a:rPr lang="en-US" b="1" i="1" dirty="0"/>
              <a:t>Sales Order</a:t>
            </a:r>
            <a:r>
              <a:rPr lang="en-US" dirty="0"/>
              <a:t> in a specific Pick Document.</a:t>
            </a:r>
          </a:p>
          <a:p>
            <a:r>
              <a:rPr lang="en-US" b="1" dirty="0"/>
              <a:t>TRIMIT File Shares and File Explorer</a:t>
            </a:r>
            <a:r>
              <a:rPr lang="en-US" dirty="0"/>
              <a:t>, can also be used for </a:t>
            </a:r>
            <a:r>
              <a:rPr lang="en-US" i="1" dirty="0"/>
              <a:t>Local Files</a:t>
            </a:r>
            <a:r>
              <a:rPr lang="en-US" b="1" dirty="0"/>
              <a:t> </a:t>
            </a:r>
            <a:r>
              <a:rPr lang="en-US" dirty="0"/>
              <a:t>and not only for </a:t>
            </a:r>
            <a:r>
              <a:rPr lang="en-US" i="1" dirty="0"/>
              <a:t>Azure Files </a:t>
            </a:r>
            <a:r>
              <a:rPr lang="en-US" dirty="0"/>
              <a:t>and </a:t>
            </a:r>
            <a:r>
              <a:rPr lang="en-US" i="1" dirty="0"/>
              <a:t>Azure Blobs.</a:t>
            </a:r>
            <a:endParaRPr lang="en-US" dirty="0"/>
          </a:p>
          <a:p>
            <a:pPr lvl="1"/>
            <a:endParaRPr lang="en-US" dirty="0"/>
          </a:p>
        </p:txBody>
      </p:sp>
    </p:spTree>
    <p:extLst>
      <p:ext uri="{BB962C8B-B14F-4D97-AF65-F5344CB8AC3E}">
        <p14:creationId xmlns:p14="http://schemas.microsoft.com/office/powerpoint/2010/main" val="33785274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7CE07F-CCFE-5780-2982-5D6BCE173463}"/>
              </a:ext>
            </a:extLst>
          </p:cNvPr>
          <p:cNvSpPr>
            <a:spLocks noGrp="1"/>
          </p:cNvSpPr>
          <p:nvPr>
            <p:ph type="title"/>
          </p:nvPr>
        </p:nvSpPr>
        <p:spPr/>
        <p:txBody>
          <a:bodyPr/>
          <a:lstStyle/>
          <a:p>
            <a:r>
              <a:rPr lang="en-US" dirty="0"/>
              <a:t>New/changed Functionality 23.1</a:t>
            </a:r>
          </a:p>
        </p:txBody>
      </p:sp>
      <p:sp>
        <p:nvSpPr>
          <p:cNvPr id="2" name="Content Placeholder 1">
            <a:extLst>
              <a:ext uri="{FF2B5EF4-FFF2-40B4-BE49-F238E27FC236}">
                <a16:creationId xmlns:a16="http://schemas.microsoft.com/office/drawing/2014/main" id="{168AE4C0-820C-60BC-415E-8D7992E1DB06}"/>
              </a:ext>
            </a:extLst>
          </p:cNvPr>
          <p:cNvSpPr>
            <a:spLocks noGrp="1"/>
          </p:cNvSpPr>
          <p:nvPr>
            <p:ph idx="1"/>
          </p:nvPr>
        </p:nvSpPr>
        <p:spPr/>
        <p:txBody>
          <a:bodyPr>
            <a:normAutofit/>
          </a:bodyPr>
          <a:lstStyle/>
          <a:p>
            <a:r>
              <a:rPr lang="en-US" dirty="0"/>
              <a:t>Improvements in TRIMIT Shop Floor</a:t>
            </a:r>
          </a:p>
          <a:p>
            <a:pPr lvl="1"/>
            <a:r>
              <a:rPr lang="en-US" dirty="0"/>
              <a:t>New field in Terminal Menu: </a:t>
            </a:r>
            <a:r>
              <a:rPr lang="en-US" b="1" dirty="0"/>
              <a:t>Embed Tasks List in Terminal</a:t>
            </a:r>
            <a:r>
              <a:rPr lang="en-US" dirty="0"/>
              <a:t> to show all the Tasks that an Employee can work on, so it is easier to choose the right Task to start.</a:t>
            </a:r>
          </a:p>
          <a:p>
            <a:pPr lvl="1"/>
            <a:r>
              <a:rPr lang="en-US" dirty="0"/>
              <a:t>In the Terminal also the possibility to enter the </a:t>
            </a:r>
            <a:r>
              <a:rPr lang="en-US" b="1" dirty="0"/>
              <a:t>Material Registrations</a:t>
            </a:r>
            <a:r>
              <a:rPr lang="en-US" dirty="0"/>
              <a:t> – the consumptions of the Materials in a production Order based on the Active Task the Employee is working on.</a:t>
            </a:r>
          </a:p>
          <a:p>
            <a:pPr lvl="1"/>
            <a:r>
              <a:rPr lang="en-US" dirty="0"/>
              <a:t>Extra fields in the </a:t>
            </a:r>
            <a:r>
              <a:rPr lang="en-US" b="1" dirty="0"/>
              <a:t>Tasks </a:t>
            </a:r>
            <a:r>
              <a:rPr lang="en-US" dirty="0"/>
              <a:t>list: </a:t>
            </a:r>
            <a:r>
              <a:rPr lang="en-US" b="1" dirty="0"/>
              <a:t>Item Description 1 </a:t>
            </a:r>
            <a:r>
              <a:rPr lang="en-US" dirty="0"/>
              <a:t>and </a:t>
            </a:r>
            <a:r>
              <a:rPr lang="en-US" b="1" dirty="0"/>
              <a:t>2</a:t>
            </a:r>
            <a:r>
              <a:rPr lang="en-US" dirty="0"/>
              <a:t> of the Item that needs to be produced and the </a:t>
            </a:r>
            <a:r>
              <a:rPr lang="en-US" b="1" dirty="0"/>
              <a:t>Operation Description</a:t>
            </a:r>
            <a:r>
              <a:rPr lang="en-US" dirty="0"/>
              <a:t>.</a:t>
            </a:r>
          </a:p>
          <a:p>
            <a:pPr lvl="1"/>
            <a:r>
              <a:rPr lang="en-US" dirty="0"/>
              <a:t>When Ending a Task, the possibility to set a Task to </a:t>
            </a:r>
            <a:r>
              <a:rPr lang="en-US" i="1" dirty="0"/>
              <a:t>Finished</a:t>
            </a:r>
            <a:r>
              <a:rPr lang="en-US" dirty="0"/>
              <a:t>, so it will not show up again in the List of Tasks that an Employee can work on.</a:t>
            </a:r>
          </a:p>
          <a:p>
            <a:r>
              <a:rPr lang="en-US" dirty="0"/>
              <a:t>New page </a:t>
            </a:r>
            <a:r>
              <a:rPr lang="en-US" b="1" dirty="0"/>
              <a:t>Intercompany Transaction Log</a:t>
            </a:r>
            <a:r>
              <a:rPr lang="en-US" dirty="0"/>
              <a:t> to show the connections between an Intercompany Purchase Order in a Subsidiary and the corresponding Intercompany Sales Order in the Headquarter.</a:t>
            </a:r>
          </a:p>
        </p:txBody>
      </p:sp>
    </p:spTree>
    <p:extLst>
      <p:ext uri="{BB962C8B-B14F-4D97-AF65-F5344CB8AC3E}">
        <p14:creationId xmlns:p14="http://schemas.microsoft.com/office/powerpoint/2010/main" val="1338950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CA7A63-8F09-FE79-AF07-E7BACEF37DEE}"/>
              </a:ext>
            </a:extLst>
          </p:cNvPr>
          <p:cNvSpPr>
            <a:spLocks noGrp="1"/>
          </p:cNvSpPr>
          <p:nvPr>
            <p:ph type="title"/>
          </p:nvPr>
        </p:nvSpPr>
        <p:spPr/>
        <p:txBody>
          <a:bodyPr/>
          <a:lstStyle/>
          <a:p>
            <a:r>
              <a:rPr lang="en-US" dirty="0"/>
              <a:t>New/changed Functionality 23.1</a:t>
            </a:r>
          </a:p>
        </p:txBody>
      </p:sp>
      <p:sp>
        <p:nvSpPr>
          <p:cNvPr id="2" name="Content Placeholder 1">
            <a:extLst>
              <a:ext uri="{FF2B5EF4-FFF2-40B4-BE49-F238E27FC236}">
                <a16:creationId xmlns:a16="http://schemas.microsoft.com/office/drawing/2014/main" id="{1F52FC62-CD72-2F24-CC18-4C4912B51713}"/>
              </a:ext>
            </a:extLst>
          </p:cNvPr>
          <p:cNvSpPr>
            <a:spLocks noGrp="1"/>
          </p:cNvSpPr>
          <p:nvPr>
            <p:ph idx="1"/>
          </p:nvPr>
        </p:nvSpPr>
        <p:spPr/>
        <p:txBody>
          <a:bodyPr/>
          <a:lstStyle/>
          <a:p>
            <a:r>
              <a:rPr lang="en-US" dirty="0"/>
              <a:t>New fields in </a:t>
            </a:r>
            <a:r>
              <a:rPr lang="en-US" b="1" dirty="0"/>
              <a:t>Operation</a:t>
            </a:r>
            <a:r>
              <a:rPr lang="en-US" dirty="0"/>
              <a:t> regarding Shop Floor:</a:t>
            </a:r>
          </a:p>
          <a:p>
            <a:pPr lvl="1"/>
            <a:r>
              <a:rPr lang="en-US" b="1" dirty="0"/>
              <a:t>Finish Task</a:t>
            </a:r>
            <a:r>
              <a:rPr lang="en-US" dirty="0"/>
              <a:t> to determine if the </a:t>
            </a:r>
            <a:r>
              <a:rPr lang="en-US" b="1" dirty="0"/>
              <a:t>End Task Dialog</a:t>
            </a:r>
            <a:r>
              <a:rPr lang="en-US" dirty="0"/>
              <a:t> should appear</a:t>
            </a:r>
          </a:p>
          <a:p>
            <a:pPr lvl="1"/>
            <a:r>
              <a:rPr lang="en-US" b="1" dirty="0"/>
              <a:t>Allow Adjust. of Operation and Machine Time </a:t>
            </a:r>
            <a:r>
              <a:rPr lang="en-US" dirty="0"/>
              <a:t>to determine if the Employee can change the consumed Time in the </a:t>
            </a:r>
            <a:r>
              <a:rPr lang="en-US" b="1" dirty="0"/>
              <a:t>End Task Dialog.</a:t>
            </a:r>
          </a:p>
        </p:txBody>
      </p:sp>
    </p:spTree>
    <p:extLst>
      <p:ext uri="{BB962C8B-B14F-4D97-AF65-F5344CB8AC3E}">
        <p14:creationId xmlns:p14="http://schemas.microsoft.com/office/powerpoint/2010/main" val="11868383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E481-0F62-D214-4B06-BDD113357B08}"/>
              </a:ext>
            </a:extLst>
          </p:cNvPr>
          <p:cNvSpPr>
            <a:spLocks noGrp="1"/>
          </p:cNvSpPr>
          <p:nvPr>
            <p:ph type="title"/>
          </p:nvPr>
        </p:nvSpPr>
        <p:spPr/>
        <p:txBody>
          <a:bodyPr>
            <a:noAutofit/>
          </a:bodyPr>
          <a:lstStyle/>
          <a:p>
            <a:r>
              <a:rPr lang="en-GB" sz="4000" dirty="0"/>
              <a:t>What is changed in TRIMIT 23.2.XXXX</a:t>
            </a:r>
            <a:br>
              <a:rPr lang="en-GB" sz="4000" dirty="0"/>
            </a:br>
            <a:r>
              <a:rPr lang="en-GB" sz="4000" dirty="0"/>
              <a:t>on Business Central 2023 Wave 2 </a:t>
            </a:r>
            <a:br>
              <a:rPr lang="en-GB" sz="4000" dirty="0"/>
            </a:br>
            <a:r>
              <a:rPr lang="en-GB" sz="4000" dirty="0"/>
              <a:t>in comparison to TRIMIT 23.1.XXXX</a:t>
            </a:r>
            <a:br>
              <a:rPr lang="en-GB" sz="4000" dirty="0"/>
            </a:br>
            <a:endParaRPr lang="en-US" sz="4000" dirty="0"/>
          </a:p>
        </p:txBody>
      </p:sp>
      <p:sp>
        <p:nvSpPr>
          <p:cNvPr id="3" name="Text Placeholder 2">
            <a:extLst>
              <a:ext uri="{FF2B5EF4-FFF2-40B4-BE49-F238E27FC236}">
                <a16:creationId xmlns:a16="http://schemas.microsoft.com/office/drawing/2014/main" id="{CD6B68BA-26EF-8EF3-CC16-BD7C06B63B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171345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CA7A63-8F09-FE79-AF07-E7BACEF37DEE}"/>
              </a:ext>
            </a:extLst>
          </p:cNvPr>
          <p:cNvSpPr>
            <a:spLocks noGrp="1"/>
          </p:cNvSpPr>
          <p:nvPr>
            <p:ph type="title"/>
          </p:nvPr>
        </p:nvSpPr>
        <p:spPr/>
        <p:txBody>
          <a:bodyPr/>
          <a:lstStyle/>
          <a:p>
            <a:r>
              <a:rPr lang="en-US" dirty="0"/>
              <a:t>New/changed Functionality 23.2</a:t>
            </a:r>
          </a:p>
        </p:txBody>
      </p:sp>
      <p:sp>
        <p:nvSpPr>
          <p:cNvPr id="2" name="Content Placeholder 1">
            <a:extLst>
              <a:ext uri="{FF2B5EF4-FFF2-40B4-BE49-F238E27FC236}">
                <a16:creationId xmlns:a16="http://schemas.microsoft.com/office/drawing/2014/main" id="{1F52FC62-CD72-2F24-CC18-4C4912B51713}"/>
              </a:ext>
            </a:extLst>
          </p:cNvPr>
          <p:cNvSpPr>
            <a:spLocks noGrp="1"/>
          </p:cNvSpPr>
          <p:nvPr>
            <p:ph idx="1"/>
          </p:nvPr>
        </p:nvSpPr>
        <p:spPr/>
        <p:txBody>
          <a:bodyPr>
            <a:normAutofit lnSpcReduction="10000"/>
          </a:bodyPr>
          <a:lstStyle/>
          <a:p>
            <a:r>
              <a:rPr lang="en-US" b="1" dirty="0"/>
              <a:t>TRIMIT External API </a:t>
            </a:r>
            <a:r>
              <a:rPr lang="en-US" dirty="0"/>
              <a:t>functionality available for </a:t>
            </a:r>
            <a:r>
              <a:rPr lang="en-US" b="1" dirty="0"/>
              <a:t>exporting </a:t>
            </a:r>
            <a:r>
              <a:rPr lang="en-US" dirty="0"/>
              <a:t>Master/Item Data, Sales Prices, Inventory/Availability, Customer Data, Posted Sales Invoices, Posted Credit Memos and </a:t>
            </a:r>
            <a:r>
              <a:rPr lang="en-US" b="1" dirty="0"/>
              <a:t>importing</a:t>
            </a:r>
            <a:r>
              <a:rPr lang="en-US" dirty="0"/>
              <a:t> Sales Documents (like Quote, Order, Return Order, Invoice and Credit Memo).</a:t>
            </a:r>
          </a:p>
          <a:p>
            <a:r>
              <a:rPr lang="en-US" b="1" dirty="0"/>
              <a:t>TRIMIT Text Editor</a:t>
            </a:r>
            <a:r>
              <a:rPr lang="en-US" dirty="0"/>
              <a:t> is replaced by </a:t>
            </a:r>
            <a:r>
              <a:rPr lang="en-US" b="1" dirty="0"/>
              <a:t>standard BC Text Editor</a:t>
            </a:r>
            <a:r>
              <a:rPr lang="en-US" dirty="0"/>
              <a:t>, which enriches the possibilities of the layout for i.e., the E-Mail Templates Body.</a:t>
            </a:r>
          </a:p>
          <a:p>
            <a:r>
              <a:rPr lang="en-US" b="1" dirty="0"/>
              <a:t>Dimension for Related Order </a:t>
            </a:r>
            <a:r>
              <a:rPr lang="en-US" dirty="0"/>
              <a:t>will also be inherited if the Item does not have any Dimensions based on the settings in the Dimensions.</a:t>
            </a:r>
          </a:p>
          <a:p>
            <a:r>
              <a:rPr lang="en-US" b="1" dirty="0"/>
              <a:t>Connection Setup </a:t>
            </a:r>
            <a:r>
              <a:rPr lang="en-US" dirty="0"/>
              <a:t>now also includes </a:t>
            </a:r>
            <a:r>
              <a:rPr lang="en-US" b="1" dirty="0"/>
              <a:t>Type </a:t>
            </a:r>
            <a:r>
              <a:rPr lang="en-US" i="1" dirty="0"/>
              <a:t>Taskrunner</a:t>
            </a:r>
            <a:r>
              <a:rPr lang="en-US" dirty="0"/>
              <a:t> to be able to run codeunits or reports in the database itself or using the TRIMIT Web Services to connect to another database.</a:t>
            </a:r>
            <a:endParaRPr lang="en-US" b="1" dirty="0"/>
          </a:p>
        </p:txBody>
      </p:sp>
    </p:spTree>
    <p:extLst>
      <p:ext uri="{BB962C8B-B14F-4D97-AF65-F5344CB8AC3E}">
        <p14:creationId xmlns:p14="http://schemas.microsoft.com/office/powerpoint/2010/main" val="4432238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1F2D4A-8021-23B1-164C-ADAE9444CA8E}"/>
              </a:ext>
            </a:extLst>
          </p:cNvPr>
          <p:cNvSpPr>
            <a:spLocks noGrp="1"/>
          </p:cNvSpPr>
          <p:nvPr>
            <p:ph type="title"/>
          </p:nvPr>
        </p:nvSpPr>
        <p:spPr/>
        <p:txBody>
          <a:bodyPr/>
          <a:lstStyle/>
          <a:p>
            <a:r>
              <a:rPr lang="en-US" dirty="0"/>
              <a:t>New/changed Functionality 23.2</a:t>
            </a:r>
          </a:p>
        </p:txBody>
      </p:sp>
      <p:sp>
        <p:nvSpPr>
          <p:cNvPr id="2" name="Content Placeholder 1">
            <a:extLst>
              <a:ext uri="{FF2B5EF4-FFF2-40B4-BE49-F238E27FC236}">
                <a16:creationId xmlns:a16="http://schemas.microsoft.com/office/drawing/2014/main" id="{6052F471-5534-2835-D41E-E3E0330C3B15}"/>
              </a:ext>
            </a:extLst>
          </p:cNvPr>
          <p:cNvSpPr>
            <a:spLocks noGrp="1"/>
          </p:cNvSpPr>
          <p:nvPr>
            <p:ph idx="1"/>
          </p:nvPr>
        </p:nvSpPr>
        <p:spPr/>
        <p:txBody>
          <a:bodyPr>
            <a:normAutofit lnSpcReduction="10000"/>
          </a:bodyPr>
          <a:lstStyle/>
          <a:p>
            <a:r>
              <a:rPr lang="en-US" dirty="0"/>
              <a:t>In </a:t>
            </a:r>
            <a:r>
              <a:rPr lang="en-US" b="1" dirty="0"/>
              <a:t>Measurement Chart </a:t>
            </a:r>
            <a:r>
              <a:rPr lang="en-US" dirty="0"/>
              <a:t>Cells will be shown </a:t>
            </a:r>
            <a:r>
              <a:rPr lang="en-US" dirty="0">
                <a:solidFill>
                  <a:srgbClr val="FF0000"/>
                </a:solidFill>
              </a:rPr>
              <a:t>red</a:t>
            </a:r>
            <a:r>
              <a:rPr lang="en-US" dirty="0"/>
              <a:t> is the difference between the Grading Point and the Value in the Cell exceeds the </a:t>
            </a:r>
            <a:r>
              <a:rPr lang="en-US" b="1" dirty="0"/>
              <a:t>Tolerance.</a:t>
            </a:r>
            <a:endParaRPr lang="en-US" dirty="0"/>
          </a:p>
          <a:p>
            <a:r>
              <a:rPr lang="en-US" dirty="0"/>
              <a:t>Content of Assortment Items – regardless if it is on Variant 1 or Variant 2 – can be created automatically based on a VarDim Type, in which the Variant 1 or 2 is set as the </a:t>
            </a:r>
            <a:r>
              <a:rPr lang="en-US" b="1" dirty="0"/>
              <a:t>Assortment VarDim Type</a:t>
            </a:r>
            <a:r>
              <a:rPr lang="en-US" dirty="0"/>
              <a:t>.</a:t>
            </a:r>
          </a:p>
          <a:p>
            <a:r>
              <a:rPr lang="en-US" dirty="0"/>
              <a:t>New Parameter in Shop Floor Setup: </a:t>
            </a:r>
            <a:r>
              <a:rPr lang="en-US" b="1" dirty="0"/>
              <a:t>Time Unit for End Task</a:t>
            </a:r>
            <a:r>
              <a:rPr lang="en-US" dirty="0"/>
              <a:t> to determine if you want to enter </a:t>
            </a:r>
            <a:r>
              <a:rPr lang="en-US" i="1" dirty="0"/>
              <a:t>Hours</a:t>
            </a:r>
            <a:r>
              <a:rPr lang="en-US" dirty="0"/>
              <a:t> or </a:t>
            </a:r>
            <a:r>
              <a:rPr lang="en-US" i="1" dirty="0"/>
              <a:t>Minutes </a:t>
            </a:r>
            <a:r>
              <a:rPr lang="en-US" dirty="0"/>
              <a:t>when ending a Task in the Terminal Menu.</a:t>
            </a:r>
          </a:p>
          <a:p>
            <a:r>
              <a:rPr lang="en-US" dirty="0"/>
              <a:t>New Action in the Pick Document per Order List: </a:t>
            </a:r>
            <a:r>
              <a:rPr lang="en-US" b="1" dirty="0"/>
              <a:t>Delete line if “Quantity to be Picked”=0</a:t>
            </a:r>
            <a:r>
              <a:rPr lang="en-US" dirty="0"/>
              <a:t> to delete Pick Document per Order if all the Lines have nothing to Pick anymore because of Reallocation.</a:t>
            </a:r>
          </a:p>
        </p:txBody>
      </p:sp>
    </p:spTree>
    <p:extLst>
      <p:ext uri="{BB962C8B-B14F-4D97-AF65-F5344CB8AC3E}">
        <p14:creationId xmlns:p14="http://schemas.microsoft.com/office/powerpoint/2010/main" val="1139267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TRIMIT 2013R2S ERP – May 2014</a:t>
            </a:r>
          </a:p>
        </p:txBody>
      </p:sp>
      <p:sp>
        <p:nvSpPr>
          <p:cNvPr id="4" name="Content Placeholder 3"/>
          <p:cNvSpPr>
            <a:spLocks noGrp="1"/>
          </p:cNvSpPr>
          <p:nvPr>
            <p:ph idx="1"/>
          </p:nvPr>
        </p:nvSpPr>
        <p:spPr/>
        <p:txBody>
          <a:bodyPr/>
          <a:lstStyle/>
          <a:p>
            <a:r>
              <a:rPr lang="en-US" dirty="0"/>
              <a:t>Integration to NAV WMS</a:t>
            </a:r>
          </a:p>
          <a:p>
            <a:r>
              <a:rPr lang="en-US" dirty="0"/>
              <a:t>Improvements on Calculations</a:t>
            </a:r>
          </a:p>
          <a:p>
            <a:r>
              <a:rPr lang="en-US" b="1" dirty="0"/>
              <a:t>PDM Report Set</a:t>
            </a:r>
          </a:p>
          <a:p>
            <a:endParaRPr lang="en-US" dirty="0"/>
          </a:p>
        </p:txBody>
      </p:sp>
    </p:spTree>
    <p:extLst>
      <p:ext uri="{BB962C8B-B14F-4D97-AF65-F5344CB8AC3E}">
        <p14:creationId xmlns:p14="http://schemas.microsoft.com/office/powerpoint/2010/main" val="27041746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CA6468-23DB-6319-534B-AEF00EE9539D}"/>
              </a:ext>
            </a:extLst>
          </p:cNvPr>
          <p:cNvSpPr>
            <a:spLocks noGrp="1"/>
          </p:cNvSpPr>
          <p:nvPr>
            <p:ph type="title"/>
          </p:nvPr>
        </p:nvSpPr>
        <p:spPr/>
        <p:txBody>
          <a:bodyPr/>
          <a:lstStyle/>
          <a:p>
            <a:r>
              <a:rPr lang="en-US" dirty="0"/>
              <a:t>New/changed Functionality 23.2</a:t>
            </a:r>
          </a:p>
        </p:txBody>
      </p:sp>
      <p:sp>
        <p:nvSpPr>
          <p:cNvPr id="2" name="Content Placeholder 1">
            <a:extLst>
              <a:ext uri="{FF2B5EF4-FFF2-40B4-BE49-F238E27FC236}">
                <a16:creationId xmlns:a16="http://schemas.microsoft.com/office/drawing/2014/main" id="{8F9D0679-2839-10C8-774A-1ADE9F275225}"/>
              </a:ext>
            </a:extLst>
          </p:cNvPr>
          <p:cNvSpPr>
            <a:spLocks noGrp="1"/>
          </p:cNvSpPr>
          <p:nvPr>
            <p:ph idx="1"/>
          </p:nvPr>
        </p:nvSpPr>
        <p:spPr/>
        <p:txBody>
          <a:bodyPr/>
          <a:lstStyle/>
          <a:p>
            <a:r>
              <a:rPr lang="en-US" dirty="0"/>
              <a:t>You are now also able to upload a picture on Sales Quote Line, Sales Order Line and Sales Invoice Line by dropping a picture in the </a:t>
            </a:r>
            <a:r>
              <a:rPr lang="en-US" b="1" i="1" dirty="0"/>
              <a:t>Drag &amp; Drop</a:t>
            </a:r>
            <a:r>
              <a:rPr lang="en-US" dirty="0"/>
              <a:t> FactBox.</a:t>
            </a:r>
          </a:p>
          <a:p>
            <a:r>
              <a:rPr lang="en-US" dirty="0"/>
              <a:t>A Sales Line of </a:t>
            </a:r>
            <a:r>
              <a:rPr lang="en-US" b="1" dirty="0"/>
              <a:t>Type </a:t>
            </a:r>
            <a:r>
              <a:rPr lang="en-US" i="1" dirty="0"/>
              <a:t>Template</a:t>
            </a:r>
            <a:r>
              <a:rPr lang="en-US" b="1" dirty="0"/>
              <a:t> </a:t>
            </a:r>
            <a:r>
              <a:rPr lang="en-US" dirty="0"/>
              <a:t>and a </a:t>
            </a:r>
            <a:r>
              <a:rPr lang="en-US" b="1" dirty="0"/>
              <a:t>No.</a:t>
            </a:r>
            <a:r>
              <a:rPr lang="en-US" dirty="0"/>
              <a:t> with </a:t>
            </a:r>
            <a:r>
              <a:rPr lang="en-US" b="1" dirty="0"/>
              <a:t>Phantom Item </a:t>
            </a:r>
            <a:r>
              <a:rPr lang="en-US" dirty="0"/>
              <a:t>is </a:t>
            </a:r>
            <a:r>
              <a:rPr lang="en-US" i="1" dirty="0"/>
              <a:t>Yes,</a:t>
            </a:r>
            <a:r>
              <a:rPr lang="en-US" dirty="0"/>
              <a:t> can now also have a </a:t>
            </a:r>
            <a:r>
              <a:rPr lang="en-US" b="1" dirty="0"/>
              <a:t>Quantity</a:t>
            </a:r>
            <a:r>
              <a:rPr lang="en-US" dirty="0"/>
              <a:t> and the Bill of Materials can be exploded.</a:t>
            </a:r>
          </a:p>
          <a:p>
            <a:r>
              <a:rPr lang="en-US" dirty="0"/>
              <a:t>New options regarding printing text of the </a:t>
            </a:r>
            <a:r>
              <a:rPr lang="en-US" b="1" dirty="0"/>
              <a:t>Additional Comments </a:t>
            </a:r>
            <a:r>
              <a:rPr lang="en-US" dirty="0"/>
              <a:t>in txt-format or HTML-format.</a:t>
            </a:r>
          </a:p>
          <a:p>
            <a:r>
              <a:rPr lang="en-US" dirty="0"/>
              <a:t>Changed setup of </a:t>
            </a:r>
            <a:r>
              <a:rPr lang="en-US" b="1" dirty="0"/>
              <a:t>Customer/Salesperson Relations </a:t>
            </a:r>
            <a:r>
              <a:rPr lang="en-US" dirty="0"/>
              <a:t>to determine for which Customer a Salesperson can enter Orders on the Sales Agent Portal.</a:t>
            </a:r>
          </a:p>
        </p:txBody>
      </p:sp>
    </p:spTree>
    <p:extLst>
      <p:ext uri="{BB962C8B-B14F-4D97-AF65-F5344CB8AC3E}">
        <p14:creationId xmlns:p14="http://schemas.microsoft.com/office/powerpoint/2010/main" val="18673707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94227EC-376A-1766-65F3-2F40E825EB24}"/>
              </a:ext>
            </a:extLst>
          </p:cNvPr>
          <p:cNvSpPr>
            <a:spLocks noGrp="1"/>
          </p:cNvSpPr>
          <p:nvPr>
            <p:ph type="title"/>
          </p:nvPr>
        </p:nvSpPr>
        <p:spPr/>
        <p:txBody>
          <a:bodyPr/>
          <a:lstStyle/>
          <a:p>
            <a:r>
              <a:rPr lang="en-US" dirty="0"/>
              <a:t>New/changed Functionality 23.2</a:t>
            </a:r>
          </a:p>
        </p:txBody>
      </p:sp>
      <p:sp>
        <p:nvSpPr>
          <p:cNvPr id="2" name="Content Placeholder 1">
            <a:extLst>
              <a:ext uri="{FF2B5EF4-FFF2-40B4-BE49-F238E27FC236}">
                <a16:creationId xmlns:a16="http://schemas.microsoft.com/office/drawing/2014/main" id="{A135660F-F1A2-AFEB-5756-2EB62DA492B4}"/>
              </a:ext>
            </a:extLst>
          </p:cNvPr>
          <p:cNvSpPr>
            <a:spLocks noGrp="1"/>
          </p:cNvSpPr>
          <p:nvPr>
            <p:ph idx="1"/>
          </p:nvPr>
        </p:nvSpPr>
        <p:spPr/>
        <p:txBody>
          <a:bodyPr/>
          <a:lstStyle/>
          <a:p>
            <a:r>
              <a:rPr lang="en-US" dirty="0"/>
              <a:t>The </a:t>
            </a:r>
            <a:r>
              <a:rPr lang="en-US" b="1" dirty="0"/>
              <a:t>TRIMIT Data &amp; Test App</a:t>
            </a:r>
            <a:r>
              <a:rPr lang="en-US" dirty="0"/>
              <a:t> is now also able to create </a:t>
            </a:r>
            <a:r>
              <a:rPr lang="en-US" b="1" dirty="0"/>
              <a:t>Posted Sales Invoices</a:t>
            </a:r>
            <a:r>
              <a:rPr lang="en-US" dirty="0"/>
              <a:t>, so you are also able to see TRIMIT Statistics in a demo environment.</a:t>
            </a:r>
          </a:p>
        </p:txBody>
      </p:sp>
    </p:spTree>
    <p:extLst>
      <p:ext uri="{BB962C8B-B14F-4D97-AF65-F5344CB8AC3E}">
        <p14:creationId xmlns:p14="http://schemas.microsoft.com/office/powerpoint/2010/main" val="34329851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E481-0F62-D214-4B06-BDD113357B08}"/>
              </a:ext>
            </a:extLst>
          </p:cNvPr>
          <p:cNvSpPr>
            <a:spLocks noGrp="1"/>
          </p:cNvSpPr>
          <p:nvPr>
            <p:ph type="title"/>
          </p:nvPr>
        </p:nvSpPr>
        <p:spPr/>
        <p:txBody>
          <a:bodyPr>
            <a:noAutofit/>
          </a:bodyPr>
          <a:lstStyle/>
          <a:p>
            <a:r>
              <a:rPr lang="en-GB" sz="4000" dirty="0"/>
              <a:t>What is changed in TRIMIT 24.1.XXXX</a:t>
            </a:r>
            <a:br>
              <a:rPr lang="en-GB" sz="4000" dirty="0"/>
            </a:br>
            <a:r>
              <a:rPr lang="en-GB" sz="4000" dirty="0"/>
              <a:t>on Business Central 2024 Wave 1 </a:t>
            </a:r>
            <a:br>
              <a:rPr lang="en-GB" sz="4000" dirty="0"/>
            </a:br>
            <a:r>
              <a:rPr lang="en-GB" sz="4000" dirty="0"/>
              <a:t>in comparison to TRIMIT 23.2.XXXX</a:t>
            </a:r>
            <a:br>
              <a:rPr lang="en-GB" sz="4000" dirty="0"/>
            </a:br>
            <a:endParaRPr lang="en-US" sz="4000" dirty="0"/>
          </a:p>
        </p:txBody>
      </p:sp>
      <p:sp>
        <p:nvSpPr>
          <p:cNvPr id="3" name="Text Placeholder 2">
            <a:extLst>
              <a:ext uri="{FF2B5EF4-FFF2-40B4-BE49-F238E27FC236}">
                <a16:creationId xmlns:a16="http://schemas.microsoft.com/office/drawing/2014/main" id="{CD6B68BA-26EF-8EF3-CC16-BD7C06B63B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30436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94227EC-376A-1766-65F3-2F40E825EB24}"/>
              </a:ext>
            </a:extLst>
          </p:cNvPr>
          <p:cNvSpPr>
            <a:spLocks noGrp="1"/>
          </p:cNvSpPr>
          <p:nvPr>
            <p:ph type="title"/>
          </p:nvPr>
        </p:nvSpPr>
        <p:spPr/>
        <p:txBody>
          <a:bodyPr/>
          <a:lstStyle/>
          <a:p>
            <a:r>
              <a:rPr lang="en-US" dirty="0"/>
              <a:t>New/changed Functionality 24.1</a:t>
            </a:r>
          </a:p>
        </p:txBody>
      </p:sp>
      <p:sp>
        <p:nvSpPr>
          <p:cNvPr id="2" name="Content Placeholder 1">
            <a:extLst>
              <a:ext uri="{FF2B5EF4-FFF2-40B4-BE49-F238E27FC236}">
                <a16:creationId xmlns:a16="http://schemas.microsoft.com/office/drawing/2014/main" id="{A135660F-F1A2-AFEB-5756-2EB62DA492B4}"/>
              </a:ext>
            </a:extLst>
          </p:cNvPr>
          <p:cNvSpPr>
            <a:spLocks noGrp="1"/>
          </p:cNvSpPr>
          <p:nvPr>
            <p:ph idx="1"/>
          </p:nvPr>
        </p:nvSpPr>
        <p:spPr/>
        <p:txBody>
          <a:bodyPr/>
          <a:lstStyle/>
          <a:p>
            <a:r>
              <a:rPr lang="en-US" dirty="0"/>
              <a:t>Fields </a:t>
            </a:r>
            <a:r>
              <a:rPr lang="en-US" b="1" dirty="0"/>
              <a:t>trm Type</a:t>
            </a:r>
            <a:r>
              <a:rPr lang="en-US" dirty="0"/>
              <a:t> and </a:t>
            </a:r>
            <a:r>
              <a:rPr lang="en-US" b="1" dirty="0"/>
              <a:t>trm No. </a:t>
            </a:r>
            <a:r>
              <a:rPr lang="en-US" dirty="0"/>
              <a:t>in Sales Lines and Purchase Lines are replaced by standard BC </a:t>
            </a:r>
            <a:r>
              <a:rPr lang="en-US" b="1" dirty="0"/>
              <a:t>Type</a:t>
            </a:r>
            <a:r>
              <a:rPr lang="en-US" dirty="0"/>
              <a:t> and </a:t>
            </a:r>
            <a:r>
              <a:rPr lang="en-US" b="1" dirty="0"/>
              <a:t>No.</a:t>
            </a:r>
            <a:r>
              <a:rPr lang="en-US" dirty="0"/>
              <a:t> with the same options.</a:t>
            </a:r>
            <a:endParaRPr lang="en-US" b="1" dirty="0"/>
          </a:p>
          <a:p>
            <a:r>
              <a:rPr lang="en-US" dirty="0"/>
              <a:t>Field </a:t>
            </a:r>
            <a:r>
              <a:rPr lang="en-US" b="1" dirty="0"/>
              <a:t>trm Default Type Sales Lines</a:t>
            </a:r>
            <a:r>
              <a:rPr lang="en-US" dirty="0"/>
              <a:t> in Sales &amp; Receivables Setup</a:t>
            </a:r>
            <a:r>
              <a:rPr lang="en-US" b="1" dirty="0"/>
              <a:t> </a:t>
            </a:r>
            <a:r>
              <a:rPr lang="en-US" dirty="0"/>
              <a:t>is replaced by standard BC </a:t>
            </a:r>
            <a:r>
              <a:rPr lang="en-US" b="1" dirty="0"/>
              <a:t>Document Default Line Type</a:t>
            </a:r>
            <a:r>
              <a:rPr lang="en-US" dirty="0"/>
              <a:t>; content is the same.</a:t>
            </a:r>
          </a:p>
          <a:p>
            <a:r>
              <a:rPr lang="en-US" dirty="0"/>
              <a:t>Field </a:t>
            </a:r>
            <a:r>
              <a:rPr lang="en-US" b="1" dirty="0"/>
              <a:t>trm Default Type Purchase Lines</a:t>
            </a:r>
            <a:r>
              <a:rPr lang="en-US" dirty="0"/>
              <a:t> in Purchase &amp; Payables Setup</a:t>
            </a:r>
            <a:r>
              <a:rPr lang="en-US" b="1" dirty="0"/>
              <a:t> </a:t>
            </a:r>
            <a:r>
              <a:rPr lang="en-US" dirty="0"/>
              <a:t>is replaced by standard BC </a:t>
            </a:r>
            <a:r>
              <a:rPr lang="en-US" b="1" dirty="0"/>
              <a:t>Document Default Line Type</a:t>
            </a:r>
            <a:r>
              <a:rPr lang="en-US" dirty="0"/>
              <a:t>; content is the same.</a:t>
            </a:r>
          </a:p>
          <a:p>
            <a:r>
              <a:rPr lang="en-US" b="1" dirty="0"/>
              <a:t>Retention Policies</a:t>
            </a:r>
            <a:r>
              <a:rPr lang="en-US" dirty="0"/>
              <a:t> extended with several TRIMIT Tables.</a:t>
            </a:r>
          </a:p>
          <a:p>
            <a:r>
              <a:rPr lang="en-US" dirty="0"/>
              <a:t>New </a:t>
            </a:r>
            <a:r>
              <a:rPr lang="en-US" b="1" dirty="0"/>
              <a:t>Cleanup Methods </a:t>
            </a:r>
            <a:r>
              <a:rPr lang="en-US" dirty="0"/>
              <a:t>to change/delete Data when </a:t>
            </a:r>
            <a:r>
              <a:rPr lang="en-US" i="1" dirty="0"/>
              <a:t>Copy Sandbox, Copy Company </a:t>
            </a:r>
            <a:r>
              <a:rPr lang="en-US" dirty="0"/>
              <a:t>or </a:t>
            </a:r>
            <a:r>
              <a:rPr lang="en-US" i="1" dirty="0"/>
              <a:t>Periodic Cleanup.</a:t>
            </a:r>
            <a:endParaRPr lang="en-US" dirty="0"/>
          </a:p>
          <a:p>
            <a:endParaRPr lang="en-US" b="1" dirty="0"/>
          </a:p>
        </p:txBody>
      </p:sp>
    </p:spTree>
    <p:extLst>
      <p:ext uri="{BB962C8B-B14F-4D97-AF65-F5344CB8AC3E}">
        <p14:creationId xmlns:p14="http://schemas.microsoft.com/office/powerpoint/2010/main" val="12254541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4A0C31-1ADB-47DC-39EF-BFBFF30EDF91}"/>
              </a:ext>
            </a:extLst>
          </p:cNvPr>
          <p:cNvSpPr>
            <a:spLocks noGrp="1"/>
          </p:cNvSpPr>
          <p:nvPr>
            <p:ph type="title"/>
          </p:nvPr>
        </p:nvSpPr>
        <p:spPr/>
        <p:txBody>
          <a:bodyPr/>
          <a:lstStyle/>
          <a:p>
            <a:r>
              <a:rPr lang="en-US" dirty="0"/>
              <a:t>New/changed Functionality 24.1</a:t>
            </a:r>
          </a:p>
        </p:txBody>
      </p:sp>
      <p:sp>
        <p:nvSpPr>
          <p:cNvPr id="2" name="Content Placeholder 1">
            <a:extLst>
              <a:ext uri="{FF2B5EF4-FFF2-40B4-BE49-F238E27FC236}">
                <a16:creationId xmlns:a16="http://schemas.microsoft.com/office/drawing/2014/main" id="{968E3CF5-140A-5068-2D69-2223F33516CB}"/>
              </a:ext>
            </a:extLst>
          </p:cNvPr>
          <p:cNvSpPr>
            <a:spLocks noGrp="1"/>
          </p:cNvSpPr>
          <p:nvPr>
            <p:ph idx="1"/>
          </p:nvPr>
        </p:nvSpPr>
        <p:spPr/>
        <p:txBody>
          <a:bodyPr/>
          <a:lstStyle/>
          <a:p>
            <a:r>
              <a:rPr lang="en-US" dirty="0"/>
              <a:t>In Document Attachments a new field </a:t>
            </a:r>
            <a:r>
              <a:rPr lang="en-US" b="1" dirty="0"/>
              <a:t>Relation</a:t>
            </a:r>
            <a:r>
              <a:rPr lang="en-US" dirty="0"/>
              <a:t> which can be </a:t>
            </a:r>
            <a:r>
              <a:rPr lang="en-US" i="1" dirty="0"/>
              <a:t>&lt;empty&gt; </a:t>
            </a:r>
            <a:r>
              <a:rPr lang="en-US" dirty="0"/>
              <a:t>or </a:t>
            </a:r>
            <a:r>
              <a:rPr lang="en-US" i="1" dirty="0"/>
              <a:t>Sustainability – </a:t>
            </a:r>
            <a:r>
              <a:rPr lang="en-US" dirty="0"/>
              <a:t>simply informative.</a:t>
            </a:r>
          </a:p>
          <a:p>
            <a:r>
              <a:rPr lang="en-US" dirty="0"/>
              <a:t>Purchase Line </a:t>
            </a:r>
            <a:r>
              <a:rPr lang="en-US" b="1" dirty="0"/>
              <a:t>Type</a:t>
            </a:r>
            <a:r>
              <a:rPr lang="en-US" dirty="0"/>
              <a:t> now also including </a:t>
            </a:r>
            <a:r>
              <a:rPr lang="en-US" i="1" dirty="0"/>
              <a:t>Template</a:t>
            </a:r>
            <a:r>
              <a:rPr lang="en-US" dirty="0"/>
              <a:t>, just as in the Sales Lines.</a:t>
            </a:r>
          </a:p>
          <a:p>
            <a:r>
              <a:rPr lang="en-US" dirty="0"/>
              <a:t>New </a:t>
            </a:r>
            <a:r>
              <a:rPr lang="en-US" b="1" dirty="0"/>
              <a:t>TRIMIT Delogue PLM Integration </a:t>
            </a:r>
            <a:r>
              <a:rPr lang="en-US" dirty="0"/>
              <a:t>App for the integration between TRIMIT and the third-party software of Delogue.</a:t>
            </a:r>
          </a:p>
          <a:p>
            <a:r>
              <a:rPr lang="en-US" dirty="0"/>
              <a:t>In the </a:t>
            </a:r>
            <a:r>
              <a:rPr lang="en-US" b="1" dirty="0"/>
              <a:t>Pick Document Limitations,</a:t>
            </a:r>
            <a:r>
              <a:rPr lang="en-US" dirty="0"/>
              <a:t> we added the option to create Pick Documents per Order.</a:t>
            </a:r>
          </a:p>
          <a:p>
            <a:r>
              <a:rPr lang="en-US" dirty="0"/>
              <a:t>Possibility to show/update </a:t>
            </a:r>
            <a:r>
              <a:rPr lang="en-US" b="1" dirty="0"/>
              <a:t>custom fields</a:t>
            </a:r>
            <a:r>
              <a:rPr lang="en-US" dirty="0"/>
              <a:t> in the Matrix of a Sales Line, Purchase Line, Production Collecting Order Line, Item Journal and Warehouse Shipments.</a:t>
            </a:r>
          </a:p>
        </p:txBody>
      </p:sp>
    </p:spTree>
    <p:extLst>
      <p:ext uri="{BB962C8B-B14F-4D97-AF65-F5344CB8AC3E}">
        <p14:creationId xmlns:p14="http://schemas.microsoft.com/office/powerpoint/2010/main" val="41957285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DAE6D-B061-9001-888F-FCF2648FB73A}"/>
              </a:ext>
            </a:extLst>
          </p:cNvPr>
          <p:cNvSpPr>
            <a:spLocks noGrp="1"/>
          </p:cNvSpPr>
          <p:nvPr>
            <p:ph type="title"/>
          </p:nvPr>
        </p:nvSpPr>
        <p:spPr/>
        <p:txBody>
          <a:bodyPr/>
          <a:lstStyle/>
          <a:p>
            <a:r>
              <a:rPr lang="en-US" dirty="0"/>
              <a:t>New/changed Functionality 24.1</a:t>
            </a:r>
          </a:p>
        </p:txBody>
      </p:sp>
      <p:sp>
        <p:nvSpPr>
          <p:cNvPr id="3" name="Content Placeholder 2">
            <a:extLst>
              <a:ext uri="{FF2B5EF4-FFF2-40B4-BE49-F238E27FC236}">
                <a16:creationId xmlns:a16="http://schemas.microsoft.com/office/drawing/2014/main" id="{4E3BE0FB-9CE4-6075-0AF5-4F09863ADCCB}"/>
              </a:ext>
            </a:extLst>
          </p:cNvPr>
          <p:cNvSpPr>
            <a:spLocks noGrp="1"/>
          </p:cNvSpPr>
          <p:nvPr>
            <p:ph idx="1"/>
          </p:nvPr>
        </p:nvSpPr>
        <p:spPr/>
        <p:txBody>
          <a:bodyPr/>
          <a:lstStyle/>
          <a:p>
            <a:r>
              <a:rPr lang="en-US" dirty="0"/>
              <a:t>In </a:t>
            </a:r>
            <a:r>
              <a:rPr lang="en-US" b="1" dirty="0"/>
              <a:t>Replication Publisher</a:t>
            </a:r>
            <a:r>
              <a:rPr lang="en-US" dirty="0"/>
              <a:t> a new Action to </a:t>
            </a:r>
            <a:r>
              <a:rPr lang="en-US" b="1" i="1" dirty="0"/>
              <a:t>Show number of records</a:t>
            </a:r>
            <a:r>
              <a:rPr lang="en-US" dirty="0"/>
              <a:t> in the Company</a:t>
            </a:r>
            <a:r>
              <a:rPr lang="en-US" b="1" dirty="0"/>
              <a:t>.</a:t>
            </a:r>
          </a:p>
          <a:p>
            <a:endParaRPr lang="en-US" b="1" dirty="0"/>
          </a:p>
          <a:p>
            <a:endParaRPr lang="en-US" b="1" dirty="0"/>
          </a:p>
          <a:p>
            <a:endParaRPr lang="en-US" b="1" dirty="0"/>
          </a:p>
          <a:p>
            <a:r>
              <a:rPr lang="en-US" dirty="0"/>
              <a:t>In </a:t>
            </a:r>
            <a:r>
              <a:rPr lang="en-US" b="1" dirty="0"/>
              <a:t>Replication Subscriber </a:t>
            </a:r>
            <a:r>
              <a:rPr lang="en-US" dirty="0"/>
              <a:t>a new Action to </a:t>
            </a:r>
            <a:r>
              <a:rPr lang="en-US" b="1" i="1" dirty="0"/>
              <a:t>Show number of records </a:t>
            </a:r>
            <a:r>
              <a:rPr lang="en-US" dirty="0"/>
              <a:t>in the Replication Log of the </a:t>
            </a:r>
            <a:r>
              <a:rPr lang="en-US" b="1" dirty="0"/>
              <a:t>Publisher </a:t>
            </a:r>
            <a:r>
              <a:rPr lang="en-US" dirty="0"/>
              <a:t>Company after the Initial Replication.</a:t>
            </a:r>
          </a:p>
          <a:p>
            <a:endParaRPr lang="en-US" dirty="0"/>
          </a:p>
        </p:txBody>
      </p:sp>
      <p:pic>
        <p:nvPicPr>
          <p:cNvPr id="5" name="Picture 4">
            <a:extLst>
              <a:ext uri="{FF2B5EF4-FFF2-40B4-BE49-F238E27FC236}">
                <a16:creationId xmlns:a16="http://schemas.microsoft.com/office/drawing/2014/main" id="{E728E9F5-4BD1-7645-1F86-B89F97F019A8}"/>
              </a:ext>
            </a:extLst>
          </p:cNvPr>
          <p:cNvPicPr>
            <a:picLocks noChangeAspect="1"/>
          </p:cNvPicPr>
          <p:nvPr/>
        </p:nvPicPr>
        <p:blipFill>
          <a:blip r:embed="rId2"/>
          <a:stretch>
            <a:fillRect/>
          </a:stretch>
        </p:blipFill>
        <p:spPr>
          <a:xfrm>
            <a:off x="1168399" y="2526388"/>
            <a:ext cx="3132667" cy="1473399"/>
          </a:xfrm>
          <a:prstGeom prst="rect">
            <a:avLst/>
          </a:prstGeom>
        </p:spPr>
      </p:pic>
      <p:pic>
        <p:nvPicPr>
          <p:cNvPr id="7" name="Picture 6">
            <a:extLst>
              <a:ext uri="{FF2B5EF4-FFF2-40B4-BE49-F238E27FC236}">
                <a16:creationId xmlns:a16="http://schemas.microsoft.com/office/drawing/2014/main" id="{942AC6FB-A9CE-AB29-46EF-BC9D12916FF2}"/>
              </a:ext>
            </a:extLst>
          </p:cNvPr>
          <p:cNvPicPr>
            <a:picLocks noChangeAspect="1"/>
          </p:cNvPicPr>
          <p:nvPr/>
        </p:nvPicPr>
        <p:blipFill>
          <a:blip r:embed="rId3"/>
          <a:stretch>
            <a:fillRect/>
          </a:stretch>
        </p:blipFill>
        <p:spPr>
          <a:xfrm>
            <a:off x="1168399" y="5039216"/>
            <a:ext cx="4009564" cy="1031383"/>
          </a:xfrm>
          <a:prstGeom prst="rect">
            <a:avLst/>
          </a:prstGeom>
        </p:spPr>
      </p:pic>
      <p:pic>
        <p:nvPicPr>
          <p:cNvPr id="9" name="Picture 8">
            <a:extLst>
              <a:ext uri="{FF2B5EF4-FFF2-40B4-BE49-F238E27FC236}">
                <a16:creationId xmlns:a16="http://schemas.microsoft.com/office/drawing/2014/main" id="{B2976F17-4516-D4DA-C8D4-481737184A23}"/>
              </a:ext>
            </a:extLst>
          </p:cNvPr>
          <p:cNvPicPr>
            <a:picLocks noChangeAspect="1"/>
          </p:cNvPicPr>
          <p:nvPr/>
        </p:nvPicPr>
        <p:blipFill>
          <a:blip r:embed="rId4"/>
          <a:stretch>
            <a:fillRect/>
          </a:stretch>
        </p:blipFill>
        <p:spPr>
          <a:xfrm>
            <a:off x="5579532" y="5039216"/>
            <a:ext cx="6231467" cy="1716565"/>
          </a:xfrm>
          <a:prstGeom prst="rect">
            <a:avLst/>
          </a:prstGeom>
        </p:spPr>
      </p:pic>
    </p:spTree>
    <p:extLst>
      <p:ext uri="{BB962C8B-B14F-4D97-AF65-F5344CB8AC3E}">
        <p14:creationId xmlns:p14="http://schemas.microsoft.com/office/powerpoint/2010/main" val="28012074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018F4-033E-36E8-ECC1-80800C50A66A}"/>
              </a:ext>
            </a:extLst>
          </p:cNvPr>
          <p:cNvSpPr>
            <a:spLocks noGrp="1"/>
          </p:cNvSpPr>
          <p:nvPr>
            <p:ph type="title"/>
          </p:nvPr>
        </p:nvSpPr>
        <p:spPr/>
        <p:txBody>
          <a:bodyPr/>
          <a:lstStyle/>
          <a:p>
            <a:r>
              <a:rPr lang="en-US" dirty="0"/>
              <a:t>New/changed Functionality 24.1</a:t>
            </a:r>
          </a:p>
        </p:txBody>
      </p:sp>
      <p:sp>
        <p:nvSpPr>
          <p:cNvPr id="3" name="Content Placeholder 2">
            <a:extLst>
              <a:ext uri="{FF2B5EF4-FFF2-40B4-BE49-F238E27FC236}">
                <a16:creationId xmlns:a16="http://schemas.microsoft.com/office/drawing/2014/main" id="{F849CCFE-6FDF-85F7-7FB8-11FF03B82C21}"/>
              </a:ext>
            </a:extLst>
          </p:cNvPr>
          <p:cNvSpPr>
            <a:spLocks noGrp="1"/>
          </p:cNvSpPr>
          <p:nvPr>
            <p:ph idx="1"/>
          </p:nvPr>
        </p:nvSpPr>
        <p:spPr/>
        <p:txBody>
          <a:bodyPr/>
          <a:lstStyle/>
          <a:p>
            <a:r>
              <a:rPr lang="en-US" b="1" dirty="0"/>
              <a:t>Quantity to be Picked </a:t>
            </a:r>
            <a:r>
              <a:rPr lang="en-US" dirty="0"/>
              <a:t>in TRIMIT Pick Document based on Related Order:</a:t>
            </a:r>
          </a:p>
          <a:p>
            <a:pPr lvl="1"/>
            <a:r>
              <a:rPr lang="en-US" dirty="0"/>
              <a:t>When creating TRIMIT Pick Document Lines for a Sales Line with a Related Production Order, the </a:t>
            </a:r>
            <a:r>
              <a:rPr lang="en-US" b="1" dirty="0"/>
              <a:t>Quantity to be Picked</a:t>
            </a:r>
            <a:r>
              <a:rPr lang="en-US" dirty="0"/>
              <a:t> will be the </a:t>
            </a:r>
            <a:r>
              <a:rPr lang="en-US" b="1" dirty="0"/>
              <a:t>Quantity Finished</a:t>
            </a:r>
            <a:r>
              <a:rPr lang="en-US" dirty="0"/>
              <a:t> of the Production Order.</a:t>
            </a:r>
          </a:p>
          <a:p>
            <a:pPr lvl="1"/>
            <a:r>
              <a:rPr lang="en-US" dirty="0"/>
              <a:t>When creating TRIMIT Pick Document Lines for a Sales Line with a Related Purchase Line, the </a:t>
            </a:r>
            <a:r>
              <a:rPr lang="en-US" b="1" dirty="0"/>
              <a:t>Quantity to be Picked</a:t>
            </a:r>
            <a:r>
              <a:rPr lang="en-US" dirty="0"/>
              <a:t> will be the </a:t>
            </a:r>
            <a:r>
              <a:rPr lang="en-US" b="1" dirty="0"/>
              <a:t>Quantity Received </a:t>
            </a:r>
            <a:r>
              <a:rPr lang="en-US" dirty="0"/>
              <a:t>of the Purchase Order Line. If the Purchase Order is already invoiced completely and therefore has been deleted, it will take the </a:t>
            </a:r>
            <a:r>
              <a:rPr lang="en-US" b="1" dirty="0"/>
              <a:t>Quantity</a:t>
            </a:r>
            <a:r>
              <a:rPr lang="en-US" dirty="0"/>
              <a:t> on the Related Posted Purchase Invoice.</a:t>
            </a:r>
          </a:p>
          <a:p>
            <a:pPr lvl="1"/>
            <a:r>
              <a:rPr lang="en-US" dirty="0"/>
              <a:t>It will not take into account any Inventory Quantities or suggest Quantities from other Production/Purchase Orders.</a:t>
            </a:r>
          </a:p>
          <a:p>
            <a:pPr lvl="1"/>
            <a:endParaRPr lang="en-US" dirty="0"/>
          </a:p>
        </p:txBody>
      </p:sp>
    </p:spTree>
    <p:extLst>
      <p:ext uri="{BB962C8B-B14F-4D97-AF65-F5344CB8AC3E}">
        <p14:creationId xmlns:p14="http://schemas.microsoft.com/office/powerpoint/2010/main" val="19455968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2E8DF-6774-A9A5-093A-FEC5EE2AE4E9}"/>
              </a:ext>
            </a:extLst>
          </p:cNvPr>
          <p:cNvSpPr>
            <a:spLocks noGrp="1"/>
          </p:cNvSpPr>
          <p:nvPr>
            <p:ph type="title"/>
          </p:nvPr>
        </p:nvSpPr>
        <p:spPr/>
        <p:txBody>
          <a:bodyPr/>
          <a:lstStyle/>
          <a:p>
            <a:r>
              <a:rPr lang="en-US" dirty="0"/>
              <a:t>New/changed Functionality 24.1</a:t>
            </a:r>
            <a:endParaRPr lang="en-US" b="1" dirty="0"/>
          </a:p>
        </p:txBody>
      </p:sp>
      <p:sp>
        <p:nvSpPr>
          <p:cNvPr id="3" name="Content Placeholder 2">
            <a:extLst>
              <a:ext uri="{FF2B5EF4-FFF2-40B4-BE49-F238E27FC236}">
                <a16:creationId xmlns:a16="http://schemas.microsoft.com/office/drawing/2014/main" id="{A5C905FA-3D4C-14A5-7B3B-AB5E03C912E7}"/>
              </a:ext>
            </a:extLst>
          </p:cNvPr>
          <p:cNvSpPr>
            <a:spLocks noGrp="1"/>
          </p:cNvSpPr>
          <p:nvPr>
            <p:ph idx="1"/>
          </p:nvPr>
        </p:nvSpPr>
        <p:spPr/>
        <p:txBody>
          <a:bodyPr>
            <a:normAutofit lnSpcReduction="10000"/>
          </a:bodyPr>
          <a:lstStyle/>
          <a:p>
            <a:r>
              <a:rPr lang="en-US" dirty="0"/>
              <a:t>New Parameter in Sales &amp; Receivables Setup: </a:t>
            </a:r>
            <a:br>
              <a:rPr lang="en-US" dirty="0"/>
            </a:br>
            <a:r>
              <a:rPr lang="en-US" b="1" dirty="0"/>
              <a:t>Retain Sales Header Fields if Ship-to Address fields are Blank</a:t>
            </a:r>
            <a:r>
              <a:rPr lang="en-US" dirty="0"/>
              <a:t>.</a:t>
            </a:r>
            <a:br>
              <a:rPr lang="en-US" dirty="0"/>
            </a:br>
            <a:r>
              <a:rPr lang="en-US" dirty="0"/>
              <a:t>If set to </a:t>
            </a:r>
            <a:r>
              <a:rPr lang="en-US" i="1" dirty="0"/>
              <a:t>Yes,</a:t>
            </a:r>
            <a:r>
              <a:rPr lang="en-US" dirty="0"/>
              <a:t> a blank </a:t>
            </a:r>
            <a:r>
              <a:rPr lang="en-US" b="1" dirty="0"/>
              <a:t>Shipping Agent Code </a:t>
            </a:r>
            <a:r>
              <a:rPr lang="en-US" dirty="0"/>
              <a:t>in a </a:t>
            </a:r>
            <a:r>
              <a:rPr lang="en-US" b="1" dirty="0"/>
              <a:t>Ship-to Address </a:t>
            </a:r>
            <a:r>
              <a:rPr lang="en-US" dirty="0"/>
              <a:t>will not overwrite a filled (Shipping) </a:t>
            </a:r>
            <a:r>
              <a:rPr lang="en-US" b="1" dirty="0"/>
              <a:t>Agent</a:t>
            </a:r>
            <a:r>
              <a:rPr lang="en-US" dirty="0"/>
              <a:t> in the Sales Header.</a:t>
            </a:r>
          </a:p>
          <a:p>
            <a:r>
              <a:rPr lang="en-US" dirty="0"/>
              <a:t>Assortment Items need to have </a:t>
            </a:r>
            <a:r>
              <a:rPr lang="en-US" b="1" dirty="0"/>
              <a:t>Unit Price Calculation Method </a:t>
            </a:r>
            <a:r>
              <a:rPr lang="en-US" i="1" dirty="0"/>
              <a:t>Price List, </a:t>
            </a:r>
            <a:r>
              <a:rPr lang="en-US" dirty="0"/>
              <a:t>if it should be able to have Campaign Prices (Price Group Parameters) </a:t>
            </a:r>
            <a:r>
              <a:rPr lang="en-US" b="1" dirty="0"/>
              <a:t>Type</a:t>
            </a:r>
            <a:r>
              <a:rPr lang="en-US" dirty="0"/>
              <a:t> </a:t>
            </a:r>
            <a:r>
              <a:rPr lang="en-US" i="1" dirty="0"/>
              <a:t>Get 1 for free </a:t>
            </a:r>
            <a:r>
              <a:rPr lang="en-US" dirty="0"/>
              <a:t>or </a:t>
            </a:r>
            <a:r>
              <a:rPr lang="en-US" i="1" dirty="0"/>
              <a:t>Mix &amp; Match. </a:t>
            </a:r>
            <a:r>
              <a:rPr lang="en-US" dirty="0"/>
              <a:t>Otherwise, you will get a message when you want to connect the Master/Item in </a:t>
            </a:r>
            <a:r>
              <a:rPr lang="en-US" b="1" i="1" dirty="0"/>
              <a:t>Items in Campaign.</a:t>
            </a:r>
          </a:p>
          <a:p>
            <a:r>
              <a:rPr lang="en-US" dirty="0"/>
              <a:t>When copying a Master by Wizard, the Sales Prices of </a:t>
            </a:r>
            <a:r>
              <a:rPr lang="en-US" b="1" dirty="0"/>
              <a:t>Type </a:t>
            </a:r>
            <a:r>
              <a:rPr lang="en-US" i="1" dirty="0"/>
              <a:t>Campaign</a:t>
            </a:r>
            <a:r>
              <a:rPr lang="en-US" dirty="0"/>
              <a:t> will not be copied.</a:t>
            </a:r>
          </a:p>
          <a:p>
            <a:r>
              <a:rPr lang="en-US" dirty="0"/>
              <a:t>The </a:t>
            </a:r>
            <a:r>
              <a:rPr lang="en-US" b="1" dirty="0"/>
              <a:t>Attachments of E-Mails</a:t>
            </a:r>
            <a:r>
              <a:rPr lang="en-US" dirty="0"/>
              <a:t>, created via the TRIMIT E-Mail Templates, can now also be Logged in </a:t>
            </a:r>
            <a:r>
              <a:rPr lang="en-US" b="1" dirty="0"/>
              <a:t>File Share </a:t>
            </a:r>
            <a:r>
              <a:rPr lang="en-US" dirty="0"/>
              <a:t>Directories.</a:t>
            </a:r>
          </a:p>
        </p:txBody>
      </p:sp>
    </p:spTree>
    <p:extLst>
      <p:ext uri="{BB962C8B-B14F-4D97-AF65-F5344CB8AC3E}">
        <p14:creationId xmlns:p14="http://schemas.microsoft.com/office/powerpoint/2010/main" val="21845477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FFED3-168A-F1BC-E137-C3E1D3F1DA74}"/>
              </a:ext>
            </a:extLst>
          </p:cNvPr>
          <p:cNvSpPr>
            <a:spLocks noGrp="1"/>
          </p:cNvSpPr>
          <p:nvPr>
            <p:ph type="title"/>
          </p:nvPr>
        </p:nvSpPr>
        <p:spPr/>
        <p:txBody>
          <a:bodyPr/>
          <a:lstStyle/>
          <a:p>
            <a:r>
              <a:rPr lang="en-US" dirty="0"/>
              <a:t>New/changed Functionality 24.1</a:t>
            </a:r>
          </a:p>
        </p:txBody>
      </p:sp>
      <p:sp>
        <p:nvSpPr>
          <p:cNvPr id="3" name="Content Placeholder 2">
            <a:extLst>
              <a:ext uri="{FF2B5EF4-FFF2-40B4-BE49-F238E27FC236}">
                <a16:creationId xmlns:a16="http://schemas.microsoft.com/office/drawing/2014/main" id="{95A7724D-FC8A-CFFD-A3A5-96F41394746E}"/>
              </a:ext>
            </a:extLst>
          </p:cNvPr>
          <p:cNvSpPr>
            <a:spLocks noGrp="1"/>
          </p:cNvSpPr>
          <p:nvPr>
            <p:ph idx="1"/>
          </p:nvPr>
        </p:nvSpPr>
        <p:spPr/>
        <p:txBody>
          <a:bodyPr>
            <a:normAutofit fontScale="92500" lnSpcReduction="10000"/>
          </a:bodyPr>
          <a:lstStyle/>
          <a:p>
            <a:r>
              <a:rPr lang="en-US" dirty="0"/>
              <a:t>For the importing of Sales Order via the </a:t>
            </a:r>
            <a:r>
              <a:rPr lang="en-US" b="1" dirty="0"/>
              <a:t>Integration List </a:t>
            </a:r>
            <a:r>
              <a:rPr lang="en-US" dirty="0"/>
              <a:t>(TRIMIT External API functionality), it is now also possible to import </a:t>
            </a:r>
            <a:r>
              <a:rPr lang="en-US" b="1" dirty="0"/>
              <a:t>Comment </a:t>
            </a:r>
            <a:r>
              <a:rPr lang="en-US" dirty="0"/>
              <a:t>Lines for the Header or for the Sales Lines.</a:t>
            </a:r>
          </a:p>
          <a:p>
            <a:r>
              <a:rPr lang="en-US" dirty="0"/>
              <a:t>In the </a:t>
            </a:r>
            <a:r>
              <a:rPr lang="en-US" b="1" dirty="0"/>
              <a:t>MRP Setup</a:t>
            </a:r>
            <a:r>
              <a:rPr lang="en-US" dirty="0"/>
              <a:t> a new field has been introduced: </a:t>
            </a:r>
            <a:br>
              <a:rPr lang="en-US" dirty="0"/>
            </a:br>
            <a:r>
              <a:rPr lang="en-US" b="1" dirty="0"/>
              <a:t>Only Create Related Orders for Released Sales Documents</a:t>
            </a:r>
            <a:r>
              <a:rPr lang="en-US" dirty="0"/>
              <a:t>, </a:t>
            </a:r>
            <a:br>
              <a:rPr lang="en-US" dirty="0"/>
            </a:br>
            <a:r>
              <a:rPr lang="en-US" dirty="0"/>
              <a:t>which will prevent that Related Orders might be created for “Open” Documents.</a:t>
            </a:r>
          </a:p>
          <a:p>
            <a:r>
              <a:rPr lang="en-US" dirty="0"/>
              <a:t>New field </a:t>
            </a:r>
            <a:r>
              <a:rPr lang="en-US" b="1" dirty="0"/>
              <a:t>Formula Sales Header</a:t>
            </a:r>
            <a:r>
              <a:rPr lang="en-US" dirty="0"/>
              <a:t> (not visible by default) in the Order Type, which can fill fields in the Sales Header after you have chosen the Order Type.</a:t>
            </a:r>
          </a:p>
          <a:p>
            <a:r>
              <a:rPr lang="en-US" dirty="0"/>
              <a:t>New field </a:t>
            </a:r>
            <a:r>
              <a:rPr lang="en-US" b="1" dirty="0"/>
              <a:t>Location, IC Sales Line</a:t>
            </a:r>
            <a:r>
              <a:rPr lang="en-US" dirty="0"/>
              <a:t> in the Intercompany Relations, to determine the Location Code in generated Intercompany Sales Lines: based on the Location Code of the generating Intercompany Purchase Line or based on the regular search for an applicable Location Code for a Sales Order.</a:t>
            </a:r>
          </a:p>
        </p:txBody>
      </p:sp>
    </p:spTree>
    <p:extLst>
      <p:ext uri="{BB962C8B-B14F-4D97-AF65-F5344CB8AC3E}">
        <p14:creationId xmlns:p14="http://schemas.microsoft.com/office/powerpoint/2010/main" val="17586926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D8DB5-7523-FDB1-B579-1E85D2091ABA}"/>
              </a:ext>
            </a:extLst>
          </p:cNvPr>
          <p:cNvSpPr>
            <a:spLocks noGrp="1"/>
          </p:cNvSpPr>
          <p:nvPr>
            <p:ph type="title"/>
          </p:nvPr>
        </p:nvSpPr>
        <p:spPr/>
        <p:txBody>
          <a:bodyPr/>
          <a:lstStyle/>
          <a:p>
            <a:r>
              <a:rPr lang="en-US" dirty="0"/>
              <a:t>New/changed Functionality 24.1</a:t>
            </a:r>
          </a:p>
        </p:txBody>
      </p:sp>
      <p:sp>
        <p:nvSpPr>
          <p:cNvPr id="3" name="Content Placeholder 2">
            <a:extLst>
              <a:ext uri="{FF2B5EF4-FFF2-40B4-BE49-F238E27FC236}">
                <a16:creationId xmlns:a16="http://schemas.microsoft.com/office/drawing/2014/main" id="{96496056-FF30-39EE-F785-260701892463}"/>
              </a:ext>
            </a:extLst>
          </p:cNvPr>
          <p:cNvSpPr>
            <a:spLocks noGrp="1"/>
          </p:cNvSpPr>
          <p:nvPr>
            <p:ph idx="1"/>
          </p:nvPr>
        </p:nvSpPr>
        <p:spPr/>
        <p:txBody>
          <a:bodyPr>
            <a:normAutofit lnSpcReduction="10000"/>
          </a:bodyPr>
          <a:lstStyle/>
          <a:p>
            <a:r>
              <a:rPr lang="en-US" dirty="0"/>
              <a:t>New field </a:t>
            </a:r>
            <a:r>
              <a:rPr lang="en-US" b="1" dirty="0"/>
              <a:t>Import Document Type Filter</a:t>
            </a:r>
            <a:r>
              <a:rPr lang="en-US" dirty="0"/>
              <a:t> in the Inventory Profile Setup to determine which Import Sales Lines should be included:</a:t>
            </a:r>
            <a:br>
              <a:rPr lang="en-US" dirty="0"/>
            </a:br>
            <a:r>
              <a:rPr lang="en-US" i="1" dirty="0"/>
              <a:t>CPO</a:t>
            </a:r>
            <a:r>
              <a:rPr lang="en-US" dirty="0"/>
              <a:t> (TRIMIT Portals), </a:t>
            </a:r>
            <a:r>
              <a:rPr lang="en-US" i="1" dirty="0"/>
              <a:t>Integration</a:t>
            </a:r>
            <a:r>
              <a:rPr lang="en-US" dirty="0"/>
              <a:t> (Integration Setup/API) and/or </a:t>
            </a:r>
            <a:r>
              <a:rPr lang="en-US" i="1" dirty="0"/>
              <a:t>Consignment </a:t>
            </a:r>
            <a:r>
              <a:rPr lang="en-US" dirty="0"/>
              <a:t>(Consignment Import Journal).</a:t>
            </a:r>
          </a:p>
          <a:p>
            <a:r>
              <a:rPr lang="en-US" dirty="0"/>
              <a:t>New </a:t>
            </a:r>
            <a:r>
              <a:rPr lang="en-US" b="1" dirty="0"/>
              <a:t>TRIMIT Intrastat App</a:t>
            </a:r>
            <a:r>
              <a:rPr lang="en-US" dirty="0"/>
              <a:t> for the special TRIMIT additions regarding Intrastat.</a:t>
            </a:r>
          </a:p>
          <a:p>
            <a:r>
              <a:rPr lang="en-US" dirty="0"/>
              <a:t>New field </a:t>
            </a:r>
            <a:r>
              <a:rPr lang="en-US" b="1" dirty="0"/>
              <a:t>Not Valid Combinations </a:t>
            </a:r>
            <a:r>
              <a:rPr lang="en-US" dirty="0"/>
              <a:t>in the Replacement Header, to filter on Items that are not available anymore based on the </a:t>
            </a:r>
            <a:r>
              <a:rPr lang="en-US" b="1" dirty="0"/>
              <a:t>Status Code</a:t>
            </a:r>
            <a:r>
              <a:rPr lang="en-US" dirty="0"/>
              <a:t> in the Master, Master/Variant, Master/Matrix Cell, or in the Master Relations of a specific Collection.</a:t>
            </a:r>
          </a:p>
          <a:p>
            <a:r>
              <a:rPr lang="en-US" dirty="0"/>
              <a:t>In </a:t>
            </a:r>
            <a:r>
              <a:rPr lang="en-US" b="1" dirty="0"/>
              <a:t>Sales Analytics</a:t>
            </a:r>
            <a:r>
              <a:rPr lang="en-US" dirty="0"/>
              <a:t> you can now also click on a </a:t>
            </a:r>
            <a:r>
              <a:rPr lang="en-US" b="1" dirty="0"/>
              <a:t>TOTAL</a:t>
            </a:r>
            <a:r>
              <a:rPr lang="en-US" dirty="0"/>
              <a:t> Amount or Quantity to see another level - so not related to the previous levels you chose.</a:t>
            </a:r>
          </a:p>
          <a:p>
            <a:endParaRPr lang="en-US" dirty="0"/>
          </a:p>
        </p:txBody>
      </p:sp>
    </p:spTree>
    <p:extLst>
      <p:ext uri="{BB962C8B-B14F-4D97-AF65-F5344CB8AC3E}">
        <p14:creationId xmlns:p14="http://schemas.microsoft.com/office/powerpoint/2010/main" val="28208952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PDM Report Set 2013R2S</a:t>
            </a:r>
          </a:p>
        </p:txBody>
      </p:sp>
      <p:sp>
        <p:nvSpPr>
          <p:cNvPr id="3" name="Content Placeholder 2"/>
          <p:cNvSpPr>
            <a:spLocks noGrp="1"/>
          </p:cNvSpPr>
          <p:nvPr>
            <p:ph idx="1"/>
          </p:nvPr>
        </p:nvSpPr>
        <p:spPr/>
        <p:txBody>
          <a:bodyPr/>
          <a:lstStyle/>
          <a:p>
            <a:r>
              <a:rPr lang="en-US" dirty="0"/>
              <a:t>Set of several PDM Reports, that can be printed, reviewed, created as ONE big pdf-file</a:t>
            </a:r>
          </a:p>
          <a:p>
            <a:r>
              <a:rPr lang="en-US" dirty="0"/>
              <a:t>Select the reports you want to have</a:t>
            </a:r>
          </a:p>
          <a:p>
            <a:r>
              <a:rPr lang="en-US" dirty="0"/>
              <a:t>Determine the 10 fields in the top of the reports</a:t>
            </a:r>
          </a:p>
        </p:txBody>
      </p:sp>
      <p:pic>
        <p:nvPicPr>
          <p:cNvPr id="4" name="Picture 3"/>
          <p:cNvPicPr>
            <a:picLocks noChangeAspect="1"/>
          </p:cNvPicPr>
          <p:nvPr/>
        </p:nvPicPr>
        <p:blipFill>
          <a:blip r:embed="rId2"/>
          <a:stretch>
            <a:fillRect/>
          </a:stretch>
        </p:blipFill>
        <p:spPr>
          <a:xfrm>
            <a:off x="695400" y="3853601"/>
            <a:ext cx="5140523" cy="2044185"/>
          </a:xfrm>
          <a:prstGeom prst="rect">
            <a:avLst/>
          </a:prstGeom>
        </p:spPr>
      </p:pic>
      <p:pic>
        <p:nvPicPr>
          <p:cNvPr id="5" name="Picture 4"/>
          <p:cNvPicPr>
            <a:picLocks noChangeAspect="1"/>
          </p:cNvPicPr>
          <p:nvPr/>
        </p:nvPicPr>
        <p:blipFill>
          <a:blip r:embed="rId3"/>
          <a:stretch>
            <a:fillRect/>
          </a:stretch>
        </p:blipFill>
        <p:spPr>
          <a:xfrm>
            <a:off x="6240016" y="3794937"/>
            <a:ext cx="4969559" cy="2366317"/>
          </a:xfrm>
          <a:prstGeom prst="rect">
            <a:avLst/>
          </a:prstGeom>
        </p:spPr>
      </p:pic>
    </p:spTree>
    <p:extLst>
      <p:ext uri="{BB962C8B-B14F-4D97-AF65-F5344CB8AC3E}">
        <p14:creationId xmlns:p14="http://schemas.microsoft.com/office/powerpoint/2010/main" val="39609201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8C2FD-C605-DD25-00DF-4C54B8A97AAA}"/>
              </a:ext>
            </a:extLst>
          </p:cNvPr>
          <p:cNvSpPr>
            <a:spLocks noGrp="1"/>
          </p:cNvSpPr>
          <p:nvPr>
            <p:ph type="title"/>
          </p:nvPr>
        </p:nvSpPr>
        <p:spPr/>
        <p:txBody>
          <a:bodyPr/>
          <a:lstStyle/>
          <a:p>
            <a:r>
              <a:rPr lang="en-US" dirty="0"/>
              <a:t>New/changed Functionality 24.1</a:t>
            </a:r>
          </a:p>
        </p:txBody>
      </p:sp>
      <p:sp>
        <p:nvSpPr>
          <p:cNvPr id="3" name="Content Placeholder 2">
            <a:extLst>
              <a:ext uri="{FF2B5EF4-FFF2-40B4-BE49-F238E27FC236}">
                <a16:creationId xmlns:a16="http://schemas.microsoft.com/office/drawing/2014/main" id="{D3DDA06C-66E7-2747-E2E2-02EF2143D529}"/>
              </a:ext>
            </a:extLst>
          </p:cNvPr>
          <p:cNvSpPr>
            <a:spLocks noGrp="1"/>
          </p:cNvSpPr>
          <p:nvPr>
            <p:ph idx="1"/>
          </p:nvPr>
        </p:nvSpPr>
        <p:spPr/>
        <p:txBody>
          <a:bodyPr/>
          <a:lstStyle/>
          <a:p>
            <a:r>
              <a:rPr lang="en-US" dirty="0"/>
              <a:t>New option </a:t>
            </a:r>
            <a:r>
              <a:rPr lang="en-US" b="1" dirty="0"/>
              <a:t>Show Blank VarDim Order Value</a:t>
            </a:r>
            <a:r>
              <a:rPr lang="en-US" dirty="0"/>
              <a:t> in the Purchase Order Report (6036730)</a:t>
            </a:r>
          </a:p>
        </p:txBody>
      </p:sp>
    </p:spTree>
    <p:extLst>
      <p:ext uri="{BB962C8B-B14F-4D97-AF65-F5344CB8AC3E}">
        <p14:creationId xmlns:p14="http://schemas.microsoft.com/office/powerpoint/2010/main" val="3303952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E481-0F62-D214-4B06-BDD113357B08}"/>
              </a:ext>
            </a:extLst>
          </p:cNvPr>
          <p:cNvSpPr>
            <a:spLocks noGrp="1"/>
          </p:cNvSpPr>
          <p:nvPr>
            <p:ph type="title"/>
          </p:nvPr>
        </p:nvSpPr>
        <p:spPr/>
        <p:txBody>
          <a:bodyPr>
            <a:noAutofit/>
          </a:bodyPr>
          <a:lstStyle/>
          <a:p>
            <a:r>
              <a:rPr lang="en-GB" sz="4000" dirty="0"/>
              <a:t>What is changed in TRIMIT 24.2.XXXX</a:t>
            </a:r>
            <a:br>
              <a:rPr lang="en-GB" sz="4000" dirty="0"/>
            </a:br>
            <a:r>
              <a:rPr lang="en-GB" sz="4000" dirty="0"/>
              <a:t>on Business Central 2024 Wave 2 </a:t>
            </a:r>
            <a:br>
              <a:rPr lang="en-GB" sz="4000" dirty="0"/>
            </a:br>
            <a:r>
              <a:rPr lang="en-GB" sz="4000" dirty="0"/>
              <a:t>in comparison to TRIMIT 24.1.XXXX</a:t>
            </a:r>
            <a:br>
              <a:rPr lang="en-GB" sz="4000" dirty="0"/>
            </a:br>
            <a:endParaRPr lang="en-US" sz="4000" dirty="0"/>
          </a:p>
        </p:txBody>
      </p:sp>
      <p:sp>
        <p:nvSpPr>
          <p:cNvPr id="3" name="Text Placeholder 2">
            <a:extLst>
              <a:ext uri="{FF2B5EF4-FFF2-40B4-BE49-F238E27FC236}">
                <a16:creationId xmlns:a16="http://schemas.microsoft.com/office/drawing/2014/main" id="{CD6B68BA-26EF-8EF3-CC16-BD7C06B63B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968423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8C2FD-C605-DD25-00DF-4C54B8A97AAA}"/>
              </a:ext>
            </a:extLst>
          </p:cNvPr>
          <p:cNvSpPr>
            <a:spLocks noGrp="1"/>
          </p:cNvSpPr>
          <p:nvPr>
            <p:ph type="title"/>
          </p:nvPr>
        </p:nvSpPr>
        <p:spPr/>
        <p:txBody>
          <a:bodyPr/>
          <a:lstStyle/>
          <a:p>
            <a:r>
              <a:rPr lang="en-US" dirty="0"/>
              <a:t>New/changed Functionality 24.2</a:t>
            </a:r>
          </a:p>
        </p:txBody>
      </p:sp>
      <p:sp>
        <p:nvSpPr>
          <p:cNvPr id="3" name="Content Placeholder 2">
            <a:extLst>
              <a:ext uri="{FF2B5EF4-FFF2-40B4-BE49-F238E27FC236}">
                <a16:creationId xmlns:a16="http://schemas.microsoft.com/office/drawing/2014/main" id="{D3DDA06C-66E7-2747-E2E2-02EF2143D529}"/>
              </a:ext>
            </a:extLst>
          </p:cNvPr>
          <p:cNvSpPr>
            <a:spLocks noGrp="1"/>
          </p:cNvSpPr>
          <p:nvPr>
            <p:ph idx="1"/>
          </p:nvPr>
        </p:nvSpPr>
        <p:spPr>
          <a:xfrm>
            <a:off x="838199" y="1825625"/>
            <a:ext cx="10857411" cy="4351338"/>
          </a:xfrm>
        </p:spPr>
        <p:txBody>
          <a:bodyPr>
            <a:normAutofit lnSpcReduction="10000"/>
          </a:bodyPr>
          <a:lstStyle/>
          <a:p>
            <a:r>
              <a:rPr lang="en-US" dirty="0"/>
              <a:t>New field </a:t>
            </a:r>
            <a:r>
              <a:rPr lang="en-US" b="1" dirty="0"/>
              <a:t>General Filter Sales Header </a:t>
            </a:r>
            <a:r>
              <a:rPr lang="en-US" dirty="0"/>
              <a:t>in </a:t>
            </a:r>
            <a:r>
              <a:rPr lang="en-US" b="1" dirty="0"/>
              <a:t>Pick Limitation</a:t>
            </a:r>
            <a:r>
              <a:rPr lang="en-US" dirty="0"/>
              <a:t>. </a:t>
            </a:r>
            <a:br>
              <a:rPr lang="en-US" dirty="0"/>
            </a:br>
            <a:r>
              <a:rPr lang="en-US" dirty="0"/>
              <a:t>Via this field you can set any filter based on the fields in the Sales Header.</a:t>
            </a:r>
          </a:p>
          <a:p>
            <a:r>
              <a:rPr lang="en-US" dirty="0"/>
              <a:t>New </a:t>
            </a:r>
            <a:r>
              <a:rPr lang="en-US" b="1" dirty="0"/>
              <a:t>Type </a:t>
            </a:r>
            <a:r>
              <a:rPr lang="en-US" dirty="0"/>
              <a:t>options added to the </a:t>
            </a:r>
            <a:r>
              <a:rPr lang="en-US" b="1" dirty="0"/>
              <a:t>Category Line</a:t>
            </a:r>
            <a:r>
              <a:rPr lang="en-US" dirty="0"/>
              <a:t>: </a:t>
            </a:r>
            <a:r>
              <a:rPr lang="en-US" i="1" dirty="0"/>
              <a:t>Item Filtered</a:t>
            </a:r>
            <a:r>
              <a:rPr lang="en-US" dirty="0"/>
              <a:t> and </a:t>
            </a:r>
            <a:r>
              <a:rPr lang="en-US" i="1" dirty="0"/>
              <a:t>Master Filtered</a:t>
            </a:r>
            <a:r>
              <a:rPr lang="en-US" dirty="0"/>
              <a:t>. In the Card of the </a:t>
            </a:r>
            <a:r>
              <a:rPr lang="en-US" b="1" dirty="0"/>
              <a:t>Category Line</a:t>
            </a:r>
            <a:r>
              <a:rPr lang="en-US" dirty="0"/>
              <a:t>, in the new field </a:t>
            </a:r>
            <a:r>
              <a:rPr lang="en-US" b="1" dirty="0"/>
              <a:t>General Filters, </a:t>
            </a:r>
            <a:r>
              <a:rPr lang="en-US" dirty="0"/>
              <a:t>you can set the Item- or Master Filters (based on the </a:t>
            </a:r>
            <a:r>
              <a:rPr lang="en-US" b="1" dirty="0"/>
              <a:t>Type</a:t>
            </a:r>
            <a:r>
              <a:rPr lang="en-US" dirty="0"/>
              <a:t>) for this specific </a:t>
            </a:r>
            <a:r>
              <a:rPr lang="en-US" b="1" dirty="0"/>
              <a:t>Category Line</a:t>
            </a:r>
            <a:r>
              <a:rPr lang="en-US" dirty="0"/>
              <a:t>.</a:t>
            </a:r>
          </a:p>
          <a:p>
            <a:r>
              <a:rPr lang="en-US" dirty="0"/>
              <a:t>In the </a:t>
            </a:r>
            <a:r>
              <a:rPr lang="en-US" b="1" dirty="0"/>
              <a:t>Extended Sales Statistics Setup</a:t>
            </a:r>
            <a:r>
              <a:rPr lang="en-US" dirty="0"/>
              <a:t>, you are also able to see the specific TRIMIT Sustainability information.</a:t>
            </a:r>
          </a:p>
          <a:p>
            <a:r>
              <a:rPr lang="en-US" dirty="0"/>
              <a:t>TRIMIT Integrations (External API) has been redesigned in more sufficient pages, and now also includes </a:t>
            </a:r>
            <a:r>
              <a:rPr lang="en-US" b="1" dirty="0"/>
              <a:t>Integration Requests</a:t>
            </a:r>
            <a:r>
              <a:rPr lang="en-US" dirty="0"/>
              <a:t>.</a:t>
            </a:r>
          </a:p>
          <a:p>
            <a:r>
              <a:rPr lang="en-US" b="1" dirty="0"/>
              <a:t>TRIMIT Activities </a:t>
            </a:r>
            <a:r>
              <a:rPr lang="en-US" dirty="0"/>
              <a:t>has been optimized, so you can easily see the ongoing Activities on Contacts and Opportunities.</a:t>
            </a:r>
          </a:p>
          <a:p>
            <a:endParaRPr lang="en-US" dirty="0"/>
          </a:p>
        </p:txBody>
      </p:sp>
    </p:spTree>
    <p:extLst>
      <p:ext uri="{BB962C8B-B14F-4D97-AF65-F5344CB8AC3E}">
        <p14:creationId xmlns:p14="http://schemas.microsoft.com/office/powerpoint/2010/main" val="20810750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513B7-AEC9-D570-93F6-106E7CBDD513}"/>
              </a:ext>
            </a:extLst>
          </p:cNvPr>
          <p:cNvSpPr>
            <a:spLocks noGrp="1"/>
          </p:cNvSpPr>
          <p:nvPr>
            <p:ph type="title"/>
          </p:nvPr>
        </p:nvSpPr>
        <p:spPr/>
        <p:txBody>
          <a:bodyPr/>
          <a:lstStyle/>
          <a:p>
            <a:r>
              <a:rPr lang="en-US" dirty="0"/>
              <a:t>New/changed Functionality 24.2</a:t>
            </a:r>
          </a:p>
        </p:txBody>
      </p:sp>
      <p:sp>
        <p:nvSpPr>
          <p:cNvPr id="3" name="Content Placeholder 2">
            <a:extLst>
              <a:ext uri="{FF2B5EF4-FFF2-40B4-BE49-F238E27FC236}">
                <a16:creationId xmlns:a16="http://schemas.microsoft.com/office/drawing/2014/main" id="{41229EF9-756F-BE14-502E-45ACD197E90D}"/>
              </a:ext>
            </a:extLst>
          </p:cNvPr>
          <p:cNvSpPr>
            <a:spLocks noGrp="1"/>
          </p:cNvSpPr>
          <p:nvPr>
            <p:ph idx="1"/>
          </p:nvPr>
        </p:nvSpPr>
        <p:spPr/>
        <p:txBody>
          <a:bodyPr>
            <a:normAutofit fontScale="92500" lnSpcReduction="20000"/>
          </a:bodyPr>
          <a:lstStyle/>
          <a:p>
            <a:r>
              <a:rPr lang="en-US" dirty="0"/>
              <a:t>We added the </a:t>
            </a:r>
            <a:r>
              <a:rPr lang="en-US" b="1" dirty="0"/>
              <a:t>Group Master </a:t>
            </a:r>
            <a:r>
              <a:rPr lang="en-US" dirty="0"/>
              <a:t>in the Masters List (page 6037103)</a:t>
            </a:r>
          </a:p>
          <a:p>
            <a:r>
              <a:rPr lang="en-US" dirty="0"/>
              <a:t>We excluded the </a:t>
            </a:r>
            <a:r>
              <a:rPr lang="en-US" b="1" dirty="0"/>
              <a:t>Summary Sales Orders </a:t>
            </a:r>
            <a:r>
              <a:rPr lang="en-US" dirty="0"/>
              <a:t>from the regular Sales Order List (page 9305). They will now only be shown in the </a:t>
            </a:r>
            <a:r>
              <a:rPr lang="en-US" b="1" dirty="0"/>
              <a:t>Summary Sales Orders List </a:t>
            </a:r>
            <a:r>
              <a:rPr lang="en-US" dirty="0"/>
              <a:t>(page 6036653)</a:t>
            </a:r>
          </a:p>
          <a:p>
            <a:r>
              <a:rPr lang="en-US" dirty="0"/>
              <a:t>We added a FactBox </a:t>
            </a:r>
            <a:r>
              <a:rPr lang="en-US" b="1" i="1" dirty="0"/>
              <a:t>Drag &amp; Drop</a:t>
            </a:r>
            <a:r>
              <a:rPr lang="en-US" dirty="0"/>
              <a:t> in the Posted Purchase Invoices List (page 146),the Posted Purchase Invoice Page (page 138), Posted Purchase Credit Memo List (page 147) and Posted Credit Memo Page (page 140). It will not be shown by default: you can add it via </a:t>
            </a:r>
            <a:r>
              <a:rPr lang="en-US" b="1" i="1" dirty="0"/>
              <a:t>Personalize.</a:t>
            </a:r>
          </a:p>
          <a:p>
            <a:r>
              <a:rPr lang="en-US" dirty="0"/>
              <a:t>A </a:t>
            </a:r>
            <a:r>
              <a:rPr lang="en-US" b="1" dirty="0"/>
              <a:t>Freeze Pane</a:t>
            </a:r>
            <a:r>
              <a:rPr lang="en-US" dirty="0"/>
              <a:t> has been added after the </a:t>
            </a:r>
            <a:r>
              <a:rPr lang="en-US" b="1" dirty="0"/>
              <a:t>Description</a:t>
            </a:r>
            <a:r>
              <a:rPr lang="en-US" dirty="0"/>
              <a:t> on the Lines of the Calculation Overview.</a:t>
            </a:r>
          </a:p>
          <a:p>
            <a:r>
              <a:rPr lang="en-US" dirty="0"/>
              <a:t>Options for </a:t>
            </a:r>
            <a:r>
              <a:rPr lang="en-US" b="1" dirty="0"/>
              <a:t>Item Statistics Group 1 – 5</a:t>
            </a:r>
            <a:r>
              <a:rPr lang="en-US" dirty="0"/>
              <a:t>, will now show the Caption based on the Caption Class Setup – i.e., in the Category Lines or Extended Sales Statistics.</a:t>
            </a:r>
          </a:p>
          <a:p>
            <a:r>
              <a:rPr lang="en-US" dirty="0"/>
              <a:t>Options for </a:t>
            </a:r>
            <a:r>
              <a:rPr lang="en-US" b="1" dirty="0"/>
              <a:t>Global Dimension 1 </a:t>
            </a:r>
            <a:r>
              <a:rPr lang="en-US" dirty="0"/>
              <a:t>and </a:t>
            </a:r>
            <a:r>
              <a:rPr lang="en-US" b="1" dirty="0"/>
              <a:t>2</a:t>
            </a:r>
            <a:r>
              <a:rPr lang="en-US" dirty="0"/>
              <a:t>, will now show the </a:t>
            </a:r>
            <a:r>
              <a:rPr lang="en-US" b="1" dirty="0"/>
              <a:t>Dimension Code</a:t>
            </a:r>
            <a:r>
              <a:rPr lang="en-US" dirty="0"/>
              <a:t> of the Dimension – i.e., in the Category Lines or Extended Sales Statistics.</a:t>
            </a:r>
          </a:p>
        </p:txBody>
      </p:sp>
    </p:spTree>
    <p:extLst>
      <p:ext uri="{BB962C8B-B14F-4D97-AF65-F5344CB8AC3E}">
        <p14:creationId xmlns:p14="http://schemas.microsoft.com/office/powerpoint/2010/main" val="1353710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EF738-3915-81EA-1766-924BA53A300E}"/>
              </a:ext>
            </a:extLst>
          </p:cNvPr>
          <p:cNvSpPr>
            <a:spLocks noGrp="1"/>
          </p:cNvSpPr>
          <p:nvPr>
            <p:ph type="title"/>
          </p:nvPr>
        </p:nvSpPr>
        <p:spPr/>
        <p:txBody>
          <a:bodyPr/>
          <a:lstStyle/>
          <a:p>
            <a:r>
              <a:rPr lang="en-US" dirty="0"/>
              <a:t>New/changed Functionality 24.2</a:t>
            </a:r>
          </a:p>
        </p:txBody>
      </p:sp>
      <p:sp>
        <p:nvSpPr>
          <p:cNvPr id="3" name="Content Placeholder 2">
            <a:extLst>
              <a:ext uri="{FF2B5EF4-FFF2-40B4-BE49-F238E27FC236}">
                <a16:creationId xmlns:a16="http://schemas.microsoft.com/office/drawing/2014/main" id="{7EE33078-6554-F889-6139-2CE4AB8BB45F}"/>
              </a:ext>
            </a:extLst>
          </p:cNvPr>
          <p:cNvSpPr>
            <a:spLocks noGrp="1"/>
          </p:cNvSpPr>
          <p:nvPr>
            <p:ph idx="1"/>
          </p:nvPr>
        </p:nvSpPr>
        <p:spPr/>
        <p:txBody>
          <a:bodyPr/>
          <a:lstStyle/>
          <a:p>
            <a:r>
              <a:rPr lang="en-US" dirty="0"/>
              <a:t>New fields </a:t>
            </a:r>
            <a:r>
              <a:rPr lang="en-US" b="1" dirty="0"/>
              <a:t>Create Sales Workflow</a:t>
            </a:r>
            <a:r>
              <a:rPr lang="en-US" dirty="0"/>
              <a:t> and </a:t>
            </a:r>
            <a:r>
              <a:rPr lang="en-US" b="1" dirty="0"/>
              <a:t>Create Purchase Workflow</a:t>
            </a:r>
            <a:r>
              <a:rPr lang="en-US" dirty="0"/>
              <a:t> in the </a:t>
            </a:r>
            <a:r>
              <a:rPr lang="en-US" b="1" dirty="0"/>
              <a:t>Order Type</a:t>
            </a:r>
            <a:r>
              <a:rPr lang="en-US" dirty="0"/>
              <a:t>. These fields will create a Workflow on the Sales-/Purchase Document when entering the Order Type.</a:t>
            </a:r>
          </a:p>
          <a:p>
            <a:r>
              <a:rPr lang="en-US" dirty="0"/>
              <a:t>New field </a:t>
            </a:r>
            <a:r>
              <a:rPr lang="en-US" b="1" dirty="0"/>
              <a:t>Use Customer from Incoming Documents</a:t>
            </a:r>
            <a:r>
              <a:rPr lang="en-US" dirty="0"/>
              <a:t> in the </a:t>
            </a:r>
            <a:r>
              <a:rPr lang="en-US" b="1" dirty="0"/>
              <a:t>Integration Setup</a:t>
            </a:r>
            <a:r>
              <a:rPr lang="en-US" dirty="0"/>
              <a:t> to determine that the Sell-to Customer No. of an imported Sales Order should be used. If not filled it will create the Sell-to Customer based on the </a:t>
            </a:r>
            <a:r>
              <a:rPr lang="en-US" b="1" dirty="0"/>
              <a:t>Customer Handling</a:t>
            </a:r>
            <a:r>
              <a:rPr lang="en-US" dirty="0"/>
              <a:t>.</a:t>
            </a:r>
          </a:p>
          <a:p>
            <a:r>
              <a:rPr lang="en-US" dirty="0"/>
              <a:t>For exporting Items, Masters, Products data we extended the possibilities with our External API: exporting the </a:t>
            </a:r>
            <a:r>
              <a:rPr lang="en-US" b="1" dirty="0"/>
              <a:t>Item References</a:t>
            </a:r>
            <a:r>
              <a:rPr lang="en-US" dirty="0"/>
              <a:t>, and </a:t>
            </a:r>
            <a:r>
              <a:rPr lang="en-US" b="1" dirty="0"/>
              <a:t>filtering</a:t>
            </a:r>
            <a:r>
              <a:rPr lang="en-US" dirty="0"/>
              <a:t> on Sales Prices.</a:t>
            </a:r>
          </a:p>
        </p:txBody>
      </p:sp>
    </p:spTree>
    <p:extLst>
      <p:ext uri="{BB962C8B-B14F-4D97-AF65-F5344CB8AC3E}">
        <p14:creationId xmlns:p14="http://schemas.microsoft.com/office/powerpoint/2010/main" val="28908505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A09B6-2A53-F225-8331-0FF586421C4C}"/>
              </a:ext>
            </a:extLst>
          </p:cNvPr>
          <p:cNvSpPr>
            <a:spLocks noGrp="1"/>
          </p:cNvSpPr>
          <p:nvPr>
            <p:ph type="title"/>
          </p:nvPr>
        </p:nvSpPr>
        <p:spPr/>
        <p:txBody>
          <a:bodyPr/>
          <a:lstStyle/>
          <a:p>
            <a:r>
              <a:rPr lang="en-US" dirty="0"/>
              <a:t>New/changed Functionality 24.2</a:t>
            </a:r>
          </a:p>
        </p:txBody>
      </p:sp>
      <p:sp>
        <p:nvSpPr>
          <p:cNvPr id="3" name="Content Placeholder 2">
            <a:extLst>
              <a:ext uri="{FF2B5EF4-FFF2-40B4-BE49-F238E27FC236}">
                <a16:creationId xmlns:a16="http://schemas.microsoft.com/office/drawing/2014/main" id="{3B1CD905-2C39-952A-69C5-5030C1693B5F}"/>
              </a:ext>
            </a:extLst>
          </p:cNvPr>
          <p:cNvSpPr>
            <a:spLocks noGrp="1"/>
          </p:cNvSpPr>
          <p:nvPr>
            <p:ph idx="1"/>
          </p:nvPr>
        </p:nvSpPr>
        <p:spPr/>
        <p:txBody>
          <a:bodyPr>
            <a:normAutofit lnSpcReduction="10000"/>
          </a:bodyPr>
          <a:lstStyle/>
          <a:p>
            <a:r>
              <a:rPr lang="en-US" dirty="0"/>
              <a:t>Possibilities to batch </a:t>
            </a:r>
            <a:r>
              <a:rPr lang="en-US" i="1" dirty="0"/>
              <a:t>Release, Finish, Close and Archive </a:t>
            </a:r>
            <a:r>
              <a:rPr lang="en-US" b="1" dirty="0"/>
              <a:t>Production Orders </a:t>
            </a:r>
            <a:r>
              <a:rPr lang="en-US" dirty="0"/>
              <a:t>via the Production Orders List by “Select more”.</a:t>
            </a:r>
          </a:p>
          <a:p>
            <a:r>
              <a:rPr lang="en-US" dirty="0"/>
              <a:t>Possibility to change </a:t>
            </a:r>
            <a:r>
              <a:rPr lang="en-US" b="1" dirty="0"/>
              <a:t>Quantity to Finish to Outstanding Quantity </a:t>
            </a:r>
            <a:r>
              <a:rPr lang="en-US" dirty="0"/>
              <a:t>of many selected Production Orders at once.</a:t>
            </a:r>
          </a:p>
          <a:p>
            <a:r>
              <a:rPr lang="en-US" dirty="0"/>
              <a:t>In the </a:t>
            </a:r>
            <a:r>
              <a:rPr lang="en-US" b="1" dirty="0"/>
              <a:t>Portal Profile</a:t>
            </a:r>
            <a:r>
              <a:rPr lang="en-US" dirty="0"/>
              <a:t> of </a:t>
            </a:r>
            <a:r>
              <a:rPr lang="en-US" b="1" dirty="0"/>
              <a:t>Type </a:t>
            </a:r>
            <a:r>
              <a:rPr lang="en-US" i="1" dirty="0" err="1"/>
              <a:t>SalesAgent</a:t>
            </a:r>
            <a:r>
              <a:rPr lang="en-US" dirty="0"/>
              <a:t> and </a:t>
            </a:r>
            <a:r>
              <a:rPr lang="en-US" i="1" dirty="0" err="1"/>
              <a:t>BusinessToBusiness</a:t>
            </a:r>
            <a:r>
              <a:rPr lang="en-US" dirty="0"/>
              <a:t>, new fields have been added for the upcoming new Portal Release which also includes the possibility to register Returns from the Customer:</a:t>
            </a:r>
            <a:br>
              <a:rPr lang="en-US" dirty="0"/>
            </a:br>
            <a:r>
              <a:rPr lang="en-US" b="1" dirty="0"/>
              <a:t>Use Returns, Returns Search Horizon</a:t>
            </a:r>
            <a:r>
              <a:rPr lang="en-US" dirty="0"/>
              <a:t> and </a:t>
            </a:r>
            <a:r>
              <a:rPr lang="en-US" b="1" dirty="0"/>
              <a:t>Return Only Previously Purchased Products</a:t>
            </a:r>
            <a:r>
              <a:rPr lang="en-US" dirty="0"/>
              <a:t>.</a:t>
            </a:r>
            <a:endParaRPr lang="en-US" b="1" dirty="0"/>
          </a:p>
          <a:p>
            <a:r>
              <a:rPr lang="en-US" dirty="0"/>
              <a:t>New fields in the Integration Setup: </a:t>
            </a:r>
            <a:r>
              <a:rPr lang="en-US" b="1" dirty="0"/>
              <a:t>Freeze Unit Price</a:t>
            </a:r>
            <a:r>
              <a:rPr lang="en-US" dirty="0"/>
              <a:t> and </a:t>
            </a:r>
            <a:r>
              <a:rPr lang="en-US" b="1" dirty="0"/>
              <a:t>Freeze Line Discount</a:t>
            </a:r>
            <a:r>
              <a:rPr lang="en-US" dirty="0"/>
              <a:t>, so these fields can not be changed in Sales Orders imported with the TRIMIT API functionality.</a:t>
            </a:r>
          </a:p>
        </p:txBody>
      </p:sp>
    </p:spTree>
    <p:extLst>
      <p:ext uri="{BB962C8B-B14F-4D97-AF65-F5344CB8AC3E}">
        <p14:creationId xmlns:p14="http://schemas.microsoft.com/office/powerpoint/2010/main" val="36710332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1B23A-5BDA-0393-0B47-B56B83282373}"/>
              </a:ext>
            </a:extLst>
          </p:cNvPr>
          <p:cNvSpPr>
            <a:spLocks noGrp="1"/>
          </p:cNvSpPr>
          <p:nvPr>
            <p:ph type="title"/>
          </p:nvPr>
        </p:nvSpPr>
        <p:spPr/>
        <p:txBody>
          <a:bodyPr/>
          <a:lstStyle/>
          <a:p>
            <a:r>
              <a:rPr lang="en-US" dirty="0"/>
              <a:t>New/changed Functionality 24.2</a:t>
            </a:r>
          </a:p>
        </p:txBody>
      </p:sp>
      <p:sp>
        <p:nvSpPr>
          <p:cNvPr id="3" name="Content Placeholder 2">
            <a:extLst>
              <a:ext uri="{FF2B5EF4-FFF2-40B4-BE49-F238E27FC236}">
                <a16:creationId xmlns:a16="http://schemas.microsoft.com/office/drawing/2014/main" id="{05B04D55-2944-3DAC-743E-CF1C508F9891}"/>
              </a:ext>
            </a:extLst>
          </p:cNvPr>
          <p:cNvSpPr>
            <a:spLocks noGrp="1"/>
          </p:cNvSpPr>
          <p:nvPr>
            <p:ph idx="1"/>
          </p:nvPr>
        </p:nvSpPr>
        <p:spPr/>
        <p:txBody>
          <a:bodyPr>
            <a:normAutofit fontScale="92500" lnSpcReduction="10000"/>
          </a:bodyPr>
          <a:lstStyle/>
          <a:p>
            <a:r>
              <a:rPr lang="en-US" dirty="0"/>
              <a:t>Possibilities to batch </a:t>
            </a:r>
            <a:r>
              <a:rPr lang="en-US" i="1" dirty="0"/>
              <a:t>Release, Finish, Close and Archive </a:t>
            </a:r>
            <a:r>
              <a:rPr lang="en-US" b="1" dirty="0"/>
              <a:t>Production Collecting Orders </a:t>
            </a:r>
            <a:r>
              <a:rPr lang="en-US" dirty="0"/>
              <a:t>via the Production Collecting Orders List by “Select more”.</a:t>
            </a:r>
          </a:p>
          <a:p>
            <a:r>
              <a:rPr lang="en-US" dirty="0"/>
              <a:t>Handling of Complaints with </a:t>
            </a:r>
            <a:r>
              <a:rPr lang="en-US" b="1" dirty="0"/>
              <a:t>Solution Customer </a:t>
            </a:r>
            <a:r>
              <a:rPr lang="en-US" i="1" dirty="0"/>
              <a:t>Repair</a:t>
            </a:r>
            <a:r>
              <a:rPr lang="en-US" dirty="0"/>
              <a:t>, will not create inventory anymore for the </a:t>
            </a:r>
            <a:r>
              <a:rPr lang="en-US" i="1" dirty="0"/>
              <a:t>Repair Item</a:t>
            </a:r>
            <a:r>
              <a:rPr lang="en-US" dirty="0"/>
              <a:t> if the related Production Order for the Repair is finished.</a:t>
            </a:r>
          </a:p>
          <a:p>
            <a:r>
              <a:rPr lang="en-US" dirty="0"/>
              <a:t>External API can also handle </a:t>
            </a:r>
            <a:r>
              <a:rPr lang="en-US" b="1" dirty="0"/>
              <a:t>VarDim Order</a:t>
            </a:r>
            <a:r>
              <a:rPr lang="en-US" dirty="0"/>
              <a:t> information for importing Sales Lines.</a:t>
            </a:r>
          </a:p>
          <a:p>
            <a:r>
              <a:rPr lang="en-US" dirty="0"/>
              <a:t>In the </a:t>
            </a:r>
            <a:r>
              <a:rPr lang="en-US" b="1" dirty="0"/>
              <a:t>Customers </a:t>
            </a:r>
            <a:r>
              <a:rPr lang="en-US" dirty="0"/>
              <a:t>list, you are now also able to go to the (TRIMIT) Workflow via </a:t>
            </a:r>
            <a:r>
              <a:rPr lang="en-US" b="1" i="1" dirty="0"/>
              <a:t>Related, Customer, Workflow</a:t>
            </a:r>
            <a:r>
              <a:rPr lang="en-US" b="1" dirty="0"/>
              <a:t>.</a:t>
            </a:r>
          </a:p>
          <a:p>
            <a:r>
              <a:rPr lang="en-US" dirty="0"/>
              <a:t>A </a:t>
            </a:r>
            <a:r>
              <a:rPr lang="en-US" b="1" dirty="0"/>
              <a:t>Collection No.</a:t>
            </a:r>
            <a:r>
              <a:rPr lang="en-US" dirty="0"/>
              <a:t> in a Sales-/Purchase Header, will also become the default when creating a </a:t>
            </a:r>
            <a:r>
              <a:rPr lang="en-US" b="1" dirty="0"/>
              <a:t>TRIMIT Workflow </a:t>
            </a:r>
            <a:r>
              <a:rPr lang="en-US" dirty="0"/>
              <a:t>based on a </a:t>
            </a:r>
            <a:r>
              <a:rPr lang="en-US" b="1" dirty="0"/>
              <a:t>TRIMIT Workflow Template</a:t>
            </a:r>
            <a:r>
              <a:rPr lang="en-US" dirty="0"/>
              <a:t>.</a:t>
            </a:r>
          </a:p>
          <a:p>
            <a:r>
              <a:rPr lang="en-US" dirty="0"/>
              <a:t>Possibility to send new </a:t>
            </a:r>
            <a:r>
              <a:rPr lang="en-US" b="1" dirty="0"/>
              <a:t>Sales Order Confirmations </a:t>
            </a:r>
            <a:r>
              <a:rPr lang="en-US" dirty="0"/>
              <a:t>based on a </a:t>
            </a:r>
            <a:r>
              <a:rPr lang="en-US" b="1" dirty="0"/>
              <a:t>Posted Replacement.</a:t>
            </a:r>
          </a:p>
          <a:p>
            <a:endParaRPr lang="en-US" dirty="0"/>
          </a:p>
        </p:txBody>
      </p:sp>
    </p:spTree>
    <p:extLst>
      <p:ext uri="{BB962C8B-B14F-4D97-AF65-F5344CB8AC3E}">
        <p14:creationId xmlns:p14="http://schemas.microsoft.com/office/powerpoint/2010/main" val="37979191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482B2-A0A6-A202-8C76-81E15CBE4E0C}"/>
              </a:ext>
            </a:extLst>
          </p:cNvPr>
          <p:cNvSpPr>
            <a:spLocks noGrp="1"/>
          </p:cNvSpPr>
          <p:nvPr>
            <p:ph type="title"/>
          </p:nvPr>
        </p:nvSpPr>
        <p:spPr/>
        <p:txBody>
          <a:bodyPr/>
          <a:lstStyle/>
          <a:p>
            <a:r>
              <a:rPr lang="en-US" dirty="0"/>
              <a:t>New/changed Functionality 24.2</a:t>
            </a:r>
          </a:p>
        </p:txBody>
      </p:sp>
      <p:sp>
        <p:nvSpPr>
          <p:cNvPr id="3" name="Content Placeholder 2">
            <a:extLst>
              <a:ext uri="{FF2B5EF4-FFF2-40B4-BE49-F238E27FC236}">
                <a16:creationId xmlns:a16="http://schemas.microsoft.com/office/drawing/2014/main" id="{34231C18-B065-2617-C9F0-B12E74863562}"/>
              </a:ext>
            </a:extLst>
          </p:cNvPr>
          <p:cNvSpPr>
            <a:spLocks noGrp="1"/>
          </p:cNvSpPr>
          <p:nvPr>
            <p:ph idx="1"/>
          </p:nvPr>
        </p:nvSpPr>
        <p:spPr/>
        <p:txBody>
          <a:bodyPr>
            <a:normAutofit fontScale="92500" lnSpcReduction="20000"/>
          </a:bodyPr>
          <a:lstStyle/>
          <a:p>
            <a:r>
              <a:rPr lang="en-US" dirty="0"/>
              <a:t>Extra option in the Master Wizard to prevent creating Items for a Master.</a:t>
            </a:r>
          </a:p>
          <a:p>
            <a:r>
              <a:rPr lang="en-US" dirty="0"/>
              <a:t>New Parameter in the Sales &amp; Receivables Setup: </a:t>
            </a:r>
            <a:r>
              <a:rPr lang="en-US" b="1" dirty="0"/>
              <a:t>Reverse Production Entry </a:t>
            </a:r>
            <a:r>
              <a:rPr lang="en-US" dirty="0"/>
              <a:t>to reverse the Item Ledger- and Value Entries regarding a finishing of a “Repair” Production Order that was based on a Complaint.</a:t>
            </a:r>
          </a:p>
          <a:p>
            <a:r>
              <a:rPr lang="en-US" dirty="0"/>
              <a:t>New field in the Collection: </a:t>
            </a:r>
            <a:r>
              <a:rPr lang="en-US" b="1" dirty="0"/>
              <a:t>Inactive</a:t>
            </a:r>
            <a:r>
              <a:rPr lang="en-US" dirty="0"/>
              <a:t>. If set to </a:t>
            </a:r>
            <a:r>
              <a:rPr lang="en-US" i="1" dirty="0"/>
              <a:t>Yes,</a:t>
            </a:r>
            <a:r>
              <a:rPr lang="en-US" dirty="0"/>
              <a:t> you are not able to choose the Collection in a Document or Order Type.</a:t>
            </a:r>
          </a:p>
          <a:p>
            <a:r>
              <a:rPr lang="en-US" b="1" dirty="0"/>
              <a:t>Type</a:t>
            </a:r>
            <a:r>
              <a:rPr lang="en-US" dirty="0"/>
              <a:t> of Complaint Line is now automatically set based on the </a:t>
            </a:r>
            <a:r>
              <a:rPr lang="en-US" b="1" dirty="0"/>
              <a:t>Document Default Line Type </a:t>
            </a:r>
            <a:r>
              <a:rPr lang="en-US" dirty="0"/>
              <a:t>in the Sales &amp; Receivables Setup.</a:t>
            </a:r>
          </a:p>
          <a:p>
            <a:r>
              <a:rPr lang="en-US" dirty="0"/>
              <a:t>In the </a:t>
            </a:r>
            <a:r>
              <a:rPr lang="en-US" b="1" dirty="0"/>
              <a:t>Calculation Overview</a:t>
            </a:r>
            <a:r>
              <a:rPr lang="en-US" dirty="0"/>
              <a:t>, you are now able to see all the </a:t>
            </a:r>
            <a:r>
              <a:rPr lang="en-US" b="1" dirty="0"/>
              <a:t>Overview Setups, Columns, Search Tables Used</a:t>
            </a:r>
            <a:r>
              <a:rPr lang="en-US" dirty="0"/>
              <a:t> in/from the Calculation Template as well as a list of all </a:t>
            </a:r>
            <a:r>
              <a:rPr lang="en-US" b="1" dirty="0"/>
              <a:t>Constants</a:t>
            </a:r>
            <a:r>
              <a:rPr lang="en-US" dirty="0"/>
              <a:t>.</a:t>
            </a:r>
          </a:p>
          <a:p>
            <a:r>
              <a:rPr lang="en-US" dirty="0"/>
              <a:t>In the </a:t>
            </a:r>
            <a:r>
              <a:rPr lang="en-US" b="1" dirty="0"/>
              <a:t>Calculation Template Header </a:t>
            </a:r>
            <a:r>
              <a:rPr lang="en-US" dirty="0"/>
              <a:t>and – </a:t>
            </a:r>
            <a:r>
              <a:rPr lang="en-US" b="1" dirty="0"/>
              <a:t>List</a:t>
            </a:r>
            <a:r>
              <a:rPr lang="en-US" dirty="0"/>
              <a:t>, you are now able to see the </a:t>
            </a:r>
            <a:r>
              <a:rPr lang="en-US" b="1" dirty="0"/>
              <a:t>Search Tables Used</a:t>
            </a:r>
            <a:r>
              <a:rPr lang="en-US" dirty="0"/>
              <a:t> in the Calculation Template as well as a list of all </a:t>
            </a:r>
            <a:r>
              <a:rPr lang="en-US" b="1" dirty="0"/>
              <a:t>Constants</a:t>
            </a:r>
            <a:r>
              <a:rPr lang="en-US" dirty="0"/>
              <a:t>.</a:t>
            </a:r>
          </a:p>
        </p:txBody>
      </p:sp>
    </p:spTree>
    <p:extLst>
      <p:ext uri="{BB962C8B-B14F-4D97-AF65-F5344CB8AC3E}">
        <p14:creationId xmlns:p14="http://schemas.microsoft.com/office/powerpoint/2010/main" val="26587964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27182-4526-91C4-D5A8-B73A7978CCFB}"/>
              </a:ext>
            </a:extLst>
          </p:cNvPr>
          <p:cNvSpPr>
            <a:spLocks noGrp="1"/>
          </p:cNvSpPr>
          <p:nvPr>
            <p:ph type="title"/>
          </p:nvPr>
        </p:nvSpPr>
        <p:spPr/>
        <p:txBody>
          <a:bodyPr/>
          <a:lstStyle/>
          <a:p>
            <a:r>
              <a:rPr lang="en-US" dirty="0"/>
              <a:t>New/changed Functionality 24.2</a:t>
            </a:r>
          </a:p>
        </p:txBody>
      </p:sp>
      <p:sp>
        <p:nvSpPr>
          <p:cNvPr id="3" name="Content Placeholder 2">
            <a:extLst>
              <a:ext uri="{FF2B5EF4-FFF2-40B4-BE49-F238E27FC236}">
                <a16:creationId xmlns:a16="http://schemas.microsoft.com/office/drawing/2014/main" id="{506F0DA5-D5B4-6AFA-7EE3-36BA08259BDE}"/>
              </a:ext>
            </a:extLst>
          </p:cNvPr>
          <p:cNvSpPr>
            <a:spLocks noGrp="1"/>
          </p:cNvSpPr>
          <p:nvPr>
            <p:ph idx="1"/>
          </p:nvPr>
        </p:nvSpPr>
        <p:spPr/>
        <p:txBody>
          <a:bodyPr>
            <a:normAutofit lnSpcReduction="10000"/>
          </a:bodyPr>
          <a:lstStyle/>
          <a:p>
            <a:r>
              <a:rPr lang="en-US" dirty="0"/>
              <a:t>In the </a:t>
            </a:r>
            <a:r>
              <a:rPr lang="en-US" b="1" dirty="0"/>
              <a:t>Integration Setup</a:t>
            </a:r>
            <a:r>
              <a:rPr lang="en-US" dirty="0"/>
              <a:t> and extra field has been added to export all the Sales Prices and Discounts: </a:t>
            </a:r>
            <a:r>
              <a:rPr lang="en-US" b="1" dirty="0">
                <a:effectLst/>
                <a:ea typeface="Aptos" panose="020B0004020202020204" pitchFamily="34" charset="0"/>
              </a:rPr>
              <a:t>Export Sales Prices and Discounts as List </a:t>
            </a:r>
          </a:p>
          <a:p>
            <a:r>
              <a:rPr lang="en-US" dirty="0"/>
              <a:t>New pages for exporting Data via </a:t>
            </a:r>
            <a:r>
              <a:rPr lang="en-US" b="1" dirty="0"/>
              <a:t>TRIMIT’s API</a:t>
            </a:r>
            <a:r>
              <a:rPr lang="en-US" dirty="0"/>
              <a:t>:</a:t>
            </a:r>
          </a:p>
          <a:p>
            <a:pPr lvl="1"/>
            <a:r>
              <a:rPr lang="en-US" sz="2000" dirty="0">
                <a:effectLst/>
                <a:latin typeface="Raleway" pitchFamily="2" charset="0"/>
                <a:ea typeface="Calibri" panose="020F0502020204030204" pitchFamily="34" charset="0"/>
                <a:cs typeface="Times New Roman" panose="02020603050405020304" pitchFamily="18" charset="0"/>
              </a:rPr>
              <a:t>page 6037913 "</a:t>
            </a:r>
            <a:r>
              <a:rPr lang="en-US" sz="2000" dirty="0" err="1">
                <a:effectLst/>
                <a:latin typeface="Raleway" pitchFamily="2" charset="0"/>
                <a:ea typeface="Calibri" panose="020F0502020204030204" pitchFamily="34" charset="0"/>
                <a:cs typeface="Times New Roman" panose="02020603050405020304" pitchFamily="18" charset="0"/>
              </a:rPr>
              <a:t>trm</a:t>
            </a:r>
            <a:r>
              <a:rPr lang="en-US" sz="2000" dirty="0">
                <a:effectLst/>
                <a:latin typeface="Raleway" pitchFamily="2" charset="0"/>
                <a:ea typeface="Calibri" panose="020F0502020204030204" pitchFamily="34" charset="0"/>
                <a:cs typeface="Times New Roman" panose="02020603050405020304" pitchFamily="18" charset="0"/>
              </a:rPr>
              <a:t> EAPI VarDim Combinations”</a:t>
            </a:r>
          </a:p>
          <a:p>
            <a:pPr lvl="1"/>
            <a:r>
              <a:rPr lang="en-US" sz="2000" dirty="0">
                <a:effectLst/>
                <a:latin typeface="Raleway" pitchFamily="2" charset="0"/>
                <a:ea typeface="Calibri" panose="020F0502020204030204" pitchFamily="34" charset="0"/>
                <a:cs typeface="Times New Roman" panose="02020603050405020304" pitchFamily="18" charset="0"/>
              </a:rPr>
              <a:t>page 6037914 "</a:t>
            </a:r>
            <a:r>
              <a:rPr lang="en-US" sz="2000" dirty="0" err="1">
                <a:effectLst/>
                <a:latin typeface="Raleway" pitchFamily="2" charset="0"/>
                <a:ea typeface="Calibri" panose="020F0502020204030204" pitchFamily="34" charset="0"/>
                <a:cs typeface="Times New Roman" panose="02020603050405020304" pitchFamily="18" charset="0"/>
              </a:rPr>
              <a:t>trm</a:t>
            </a:r>
            <a:r>
              <a:rPr lang="en-US" sz="2000" dirty="0">
                <a:effectLst/>
                <a:latin typeface="Raleway" pitchFamily="2" charset="0"/>
                <a:ea typeface="Calibri" panose="020F0502020204030204" pitchFamily="34" charset="0"/>
                <a:cs typeface="Times New Roman" panose="02020603050405020304" pitchFamily="18" charset="0"/>
              </a:rPr>
              <a:t> EAPI Countries/Regions”</a:t>
            </a:r>
          </a:p>
          <a:p>
            <a:pPr lvl="1"/>
            <a:r>
              <a:rPr lang="en-US" sz="2000" dirty="0">
                <a:effectLst/>
                <a:latin typeface="Raleway" pitchFamily="2" charset="0"/>
                <a:ea typeface="Calibri" panose="020F0502020204030204" pitchFamily="34" charset="0"/>
                <a:cs typeface="Times New Roman" panose="02020603050405020304" pitchFamily="18" charset="0"/>
              </a:rPr>
              <a:t>page 6037915 "</a:t>
            </a:r>
            <a:r>
              <a:rPr lang="en-US" sz="2000" dirty="0" err="1">
                <a:effectLst/>
                <a:latin typeface="Raleway" pitchFamily="2" charset="0"/>
                <a:ea typeface="Calibri" panose="020F0502020204030204" pitchFamily="34" charset="0"/>
                <a:cs typeface="Times New Roman" panose="02020603050405020304" pitchFamily="18" charset="0"/>
              </a:rPr>
              <a:t>trm</a:t>
            </a:r>
            <a:r>
              <a:rPr lang="en-US" sz="2000" dirty="0">
                <a:effectLst/>
                <a:latin typeface="Raleway" pitchFamily="2" charset="0"/>
                <a:ea typeface="Calibri" panose="020F0502020204030204" pitchFamily="34" charset="0"/>
                <a:cs typeface="Times New Roman" panose="02020603050405020304" pitchFamily="18" charset="0"/>
              </a:rPr>
              <a:t> EAPI Positive Negatives</a:t>
            </a:r>
            <a:r>
              <a:rPr lang="en-US" dirty="0">
                <a:latin typeface="Raleway" pitchFamily="2" charset="0"/>
                <a:ea typeface="Calibri" panose="020F0502020204030204" pitchFamily="34" charset="0"/>
                <a:cs typeface="Times New Roman" panose="02020603050405020304" pitchFamily="18" charset="0"/>
              </a:rPr>
              <a:t>”</a:t>
            </a:r>
          </a:p>
          <a:p>
            <a:r>
              <a:rPr lang="en-US" dirty="0">
                <a:latin typeface="Raleway" pitchFamily="2" charset="0"/>
                <a:cs typeface="Times New Roman" panose="02020603050405020304" pitchFamily="18" charset="0"/>
              </a:rPr>
              <a:t>New Options to create TRIMIT Pick Documents:</a:t>
            </a:r>
          </a:p>
          <a:p>
            <a:pPr lvl="1"/>
            <a:r>
              <a:rPr lang="en-US" b="1" dirty="0">
                <a:latin typeface="Raleway" pitchFamily="2" charset="0"/>
                <a:cs typeface="Times New Roman" panose="02020603050405020304" pitchFamily="18" charset="0"/>
              </a:rPr>
              <a:t>Item Types to include in Pick Document</a:t>
            </a:r>
            <a:r>
              <a:rPr lang="en-US" dirty="0">
                <a:latin typeface="Raleway" pitchFamily="2" charset="0"/>
                <a:cs typeface="Times New Roman" panose="02020603050405020304" pitchFamily="18" charset="0"/>
              </a:rPr>
              <a:t>: </a:t>
            </a:r>
            <a:r>
              <a:rPr lang="en-US" i="1" dirty="0">
                <a:latin typeface="Raleway" pitchFamily="2" charset="0"/>
                <a:cs typeface="Times New Roman" panose="02020603050405020304" pitchFamily="18" charset="0"/>
              </a:rPr>
              <a:t>All, Assortments, No Assortments</a:t>
            </a:r>
          </a:p>
          <a:p>
            <a:pPr lvl="1"/>
            <a:r>
              <a:rPr lang="en-US" b="1" dirty="0">
                <a:latin typeface="Raleway" pitchFamily="2" charset="0"/>
                <a:cs typeface="Times New Roman" panose="02020603050405020304" pitchFamily="18" charset="0"/>
              </a:rPr>
              <a:t>Set Quantity Picked</a:t>
            </a:r>
            <a:r>
              <a:rPr lang="en-US" dirty="0">
                <a:latin typeface="Raleway" pitchFamily="2" charset="0"/>
                <a:cs typeface="Times New Roman" panose="02020603050405020304" pitchFamily="18" charset="0"/>
              </a:rPr>
              <a:t>: </a:t>
            </a:r>
            <a:r>
              <a:rPr lang="en-US" i="1" dirty="0">
                <a:latin typeface="Raleway" pitchFamily="2" charset="0"/>
                <a:cs typeface="Times New Roman" panose="02020603050405020304" pitchFamily="18" charset="0"/>
              </a:rPr>
              <a:t>Quantity Picked = 0, Quantity Picked = Quantity to be Picked</a:t>
            </a:r>
            <a:endParaRPr lang="en-US" dirty="0">
              <a:latin typeface="Raleway" pitchFamily="2" charset="0"/>
              <a:cs typeface="Times New Roman" panose="02020603050405020304" pitchFamily="18" charset="0"/>
            </a:endParaRPr>
          </a:p>
          <a:p>
            <a:r>
              <a:rPr lang="en-US" dirty="0">
                <a:latin typeface="Raleway" pitchFamily="2" charset="0"/>
                <a:cs typeface="Times New Roman" panose="02020603050405020304" pitchFamily="18" charset="0"/>
              </a:rPr>
              <a:t>New Actions in TRIMIT Pick Documents per Order List:</a:t>
            </a:r>
          </a:p>
          <a:p>
            <a:pPr lvl="1"/>
            <a:r>
              <a:rPr lang="en-US" sz="1800" b="1" dirty="0">
                <a:effectLst/>
                <a:latin typeface="Raleway" pitchFamily="2" charset="0"/>
                <a:ea typeface="Calibri" panose="020F0502020204030204" pitchFamily="34" charset="0"/>
                <a:cs typeface="Times New Roman" panose="02020603050405020304" pitchFamily="18" charset="0"/>
              </a:rPr>
              <a:t>Set Quantity Picked = Quantity to be Picked on Sales Order</a:t>
            </a:r>
          </a:p>
          <a:p>
            <a:pPr lvl="1"/>
            <a:r>
              <a:rPr lang="en-US" sz="1800" b="1" dirty="0">
                <a:effectLst/>
                <a:latin typeface="Raleway" pitchFamily="2" charset="0"/>
                <a:ea typeface="Calibri" panose="020F0502020204030204" pitchFamily="34" charset="0"/>
                <a:cs typeface="Times New Roman" panose="02020603050405020304" pitchFamily="18" charset="0"/>
              </a:rPr>
              <a:t>Set Quantity Picked = Quantity to be Picked on Pick Document</a:t>
            </a:r>
            <a:endParaRPr lang="en-US" sz="1800" i="1" dirty="0">
              <a:effectLst/>
              <a:latin typeface="Raleway" pitchFamily="2" charset="0"/>
              <a:ea typeface="Calibri" panose="020F0502020204030204" pitchFamily="34" charset="0"/>
              <a:cs typeface="Times New Roman" panose="02020603050405020304" pitchFamily="18" charset="0"/>
            </a:endParaRPr>
          </a:p>
          <a:p>
            <a:pPr lvl="1"/>
            <a:endParaRPr lang="en-US" dirty="0">
              <a:latin typeface="Raleway" pitchFamily="2" charset="0"/>
              <a:cs typeface="Times New Roman" panose="02020603050405020304" pitchFamily="18" charset="0"/>
            </a:endParaRPr>
          </a:p>
          <a:p>
            <a:pPr lvl="1"/>
            <a:endParaRPr lang="en-US" i="1" dirty="0"/>
          </a:p>
          <a:p>
            <a:endParaRPr lang="en-US" dirty="0"/>
          </a:p>
        </p:txBody>
      </p:sp>
    </p:spTree>
    <p:extLst>
      <p:ext uri="{BB962C8B-B14F-4D97-AF65-F5344CB8AC3E}">
        <p14:creationId xmlns:p14="http://schemas.microsoft.com/office/powerpoint/2010/main" val="26389325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B609-A819-F5E2-F397-D501A10058AF}"/>
              </a:ext>
            </a:extLst>
          </p:cNvPr>
          <p:cNvSpPr>
            <a:spLocks noGrp="1"/>
          </p:cNvSpPr>
          <p:nvPr>
            <p:ph type="title"/>
          </p:nvPr>
        </p:nvSpPr>
        <p:spPr/>
        <p:txBody>
          <a:bodyPr/>
          <a:lstStyle/>
          <a:p>
            <a:r>
              <a:rPr lang="en-US" dirty="0"/>
              <a:t>New/changed Functionality 24.2</a:t>
            </a:r>
          </a:p>
        </p:txBody>
      </p:sp>
      <p:sp>
        <p:nvSpPr>
          <p:cNvPr id="3" name="Content Placeholder 2">
            <a:extLst>
              <a:ext uri="{FF2B5EF4-FFF2-40B4-BE49-F238E27FC236}">
                <a16:creationId xmlns:a16="http://schemas.microsoft.com/office/drawing/2014/main" id="{33D3FD32-FDB0-90EF-7CE5-4DC497395B81}"/>
              </a:ext>
            </a:extLst>
          </p:cNvPr>
          <p:cNvSpPr>
            <a:spLocks noGrp="1"/>
          </p:cNvSpPr>
          <p:nvPr>
            <p:ph idx="1"/>
          </p:nvPr>
        </p:nvSpPr>
        <p:spPr/>
        <p:txBody>
          <a:bodyPr>
            <a:normAutofit fontScale="92500"/>
          </a:bodyPr>
          <a:lstStyle/>
          <a:p>
            <a:r>
              <a:rPr lang="en-US" dirty="0"/>
              <a:t>New report </a:t>
            </a:r>
            <a:r>
              <a:rPr lang="en-US" b="1" i="1" dirty="0"/>
              <a:t>6037210</a:t>
            </a:r>
            <a:r>
              <a:rPr lang="en-US" dirty="0"/>
              <a:t> </a:t>
            </a:r>
            <a:r>
              <a:rPr lang="en-US" b="1" i="1" dirty="0" err="1"/>
              <a:t>trm</a:t>
            </a:r>
            <a:r>
              <a:rPr lang="en-US" b="1" i="1" dirty="0"/>
              <a:t> Measurement Chart Land </a:t>
            </a:r>
            <a:r>
              <a:rPr lang="en-US" dirty="0"/>
              <a:t>to print the Measurement Chart in Landscape, that can be used in the TRIMIT Report Sets.</a:t>
            </a:r>
          </a:p>
          <a:p>
            <a:r>
              <a:rPr lang="en-US" dirty="0"/>
              <a:t>Lookup on </a:t>
            </a:r>
            <a:r>
              <a:rPr lang="en-US" b="1" dirty="0"/>
              <a:t>No. </a:t>
            </a:r>
            <a:r>
              <a:rPr lang="en-US" dirty="0"/>
              <a:t>in the BOM Line will show list while you type, even considering the </a:t>
            </a:r>
            <a:r>
              <a:rPr lang="en-US" b="1" dirty="0"/>
              <a:t>Filter Group</a:t>
            </a:r>
            <a:r>
              <a:rPr lang="en-US" dirty="0"/>
              <a:t>.</a:t>
            </a:r>
          </a:p>
          <a:p>
            <a:r>
              <a:rPr lang="en-US" dirty="0"/>
              <a:t>New Parameter in the Sales &amp; Receivables: </a:t>
            </a:r>
            <a:r>
              <a:rPr lang="en-US" b="1" dirty="0"/>
              <a:t>Default Include Intercompany in Sales Statistics</a:t>
            </a:r>
            <a:r>
              <a:rPr lang="en-US" dirty="0"/>
              <a:t> to include Intercompany Sales Documents.</a:t>
            </a:r>
          </a:p>
          <a:p>
            <a:r>
              <a:rPr lang="en-US" dirty="0"/>
              <a:t>New FactBox: </a:t>
            </a:r>
            <a:r>
              <a:rPr lang="en-US" b="1" i="1" dirty="0"/>
              <a:t>Related Picture</a:t>
            </a:r>
            <a:r>
              <a:rPr lang="en-US" dirty="0"/>
              <a:t> in the </a:t>
            </a:r>
            <a:r>
              <a:rPr lang="en-US" b="1" i="1" dirty="0"/>
              <a:t>Select – Items</a:t>
            </a:r>
            <a:r>
              <a:rPr lang="en-US" dirty="0"/>
              <a:t> and </a:t>
            </a:r>
            <a:r>
              <a:rPr lang="en-US" b="1" i="1" dirty="0"/>
              <a:t>Select – Masters</a:t>
            </a:r>
            <a:r>
              <a:rPr lang="en-US" dirty="0"/>
              <a:t> list can be added via </a:t>
            </a:r>
            <a:r>
              <a:rPr lang="en-US" b="1" i="1" dirty="0"/>
              <a:t>Personalize</a:t>
            </a:r>
            <a:r>
              <a:rPr lang="en-US" dirty="0"/>
              <a:t>. I.e., for the lookup list for a </a:t>
            </a:r>
            <a:r>
              <a:rPr lang="en-US" b="1" dirty="0"/>
              <a:t>No. </a:t>
            </a:r>
            <a:r>
              <a:rPr lang="en-US" dirty="0"/>
              <a:t>in Sales Order Line.</a:t>
            </a:r>
          </a:p>
          <a:p>
            <a:r>
              <a:rPr lang="en-US" dirty="0"/>
              <a:t>New field </a:t>
            </a:r>
            <a:r>
              <a:rPr lang="en-US" b="1" dirty="0"/>
              <a:t>Complete Qty. to Consume </a:t>
            </a:r>
            <a:r>
              <a:rPr lang="en-US" dirty="0"/>
              <a:t>in the Production Line, to determine that the </a:t>
            </a:r>
            <a:r>
              <a:rPr lang="en-US" b="1" dirty="0"/>
              <a:t>Quantity to Consume </a:t>
            </a:r>
            <a:r>
              <a:rPr lang="en-US" dirty="0"/>
              <a:t>and </a:t>
            </a:r>
            <a:r>
              <a:rPr lang="en-US" b="1" dirty="0"/>
              <a:t>Outstanding Quantity </a:t>
            </a:r>
            <a:r>
              <a:rPr lang="en-US" dirty="0"/>
              <a:t>should become </a:t>
            </a:r>
            <a:r>
              <a:rPr lang="en-US" i="1" dirty="0"/>
              <a:t>0 (zero)</a:t>
            </a:r>
            <a:r>
              <a:rPr lang="en-US" dirty="0"/>
              <a:t> after posting a consumption that is less as required.</a:t>
            </a:r>
          </a:p>
        </p:txBody>
      </p:sp>
    </p:spTree>
    <p:extLst>
      <p:ext uri="{BB962C8B-B14F-4D97-AF65-F5344CB8AC3E}">
        <p14:creationId xmlns:p14="http://schemas.microsoft.com/office/powerpoint/2010/main" val="10700692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PDM Report Set 2013R2S</a:t>
            </a:r>
          </a:p>
        </p:txBody>
      </p:sp>
      <p:pic>
        <p:nvPicPr>
          <p:cNvPr id="4" name="Content Placeholder 3"/>
          <p:cNvPicPr>
            <a:picLocks noGrp="1"/>
          </p:cNvPicPr>
          <p:nvPr>
            <p:ph idx="1"/>
          </p:nvPr>
        </p:nvPicPr>
        <p:blipFill>
          <a:blip r:embed="rId2"/>
          <a:stretch>
            <a:fillRect/>
          </a:stretch>
        </p:blipFill>
        <p:spPr>
          <a:xfrm>
            <a:off x="4267041" y="3067763"/>
            <a:ext cx="3657917" cy="1867062"/>
          </a:xfrm>
          <a:prstGeom prst="rect">
            <a:avLst/>
          </a:prstGeom>
        </p:spPr>
      </p:pic>
      <p:pic>
        <p:nvPicPr>
          <p:cNvPr id="5" name="Picture 4"/>
          <p:cNvPicPr/>
          <p:nvPr/>
        </p:nvPicPr>
        <p:blipFill>
          <a:blip r:embed="rId3"/>
          <a:stretch>
            <a:fillRect/>
          </a:stretch>
        </p:blipFill>
        <p:spPr>
          <a:xfrm>
            <a:off x="4193723" y="1271003"/>
            <a:ext cx="7344816" cy="4653466"/>
          </a:xfrm>
          <a:prstGeom prst="rect">
            <a:avLst/>
          </a:prstGeom>
        </p:spPr>
      </p:pic>
    </p:spTree>
    <p:extLst>
      <p:ext uri="{BB962C8B-B14F-4D97-AF65-F5344CB8AC3E}">
        <p14:creationId xmlns:p14="http://schemas.microsoft.com/office/powerpoint/2010/main" val="2749091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586D9-9C3F-2B9C-D614-18A30F4501D9}"/>
              </a:ext>
            </a:extLst>
          </p:cNvPr>
          <p:cNvSpPr>
            <a:spLocks noGrp="1"/>
          </p:cNvSpPr>
          <p:nvPr>
            <p:ph type="title"/>
          </p:nvPr>
        </p:nvSpPr>
        <p:spPr/>
        <p:txBody>
          <a:bodyPr/>
          <a:lstStyle/>
          <a:p>
            <a:r>
              <a:rPr lang="en-US" dirty="0"/>
              <a:t>New/changed Functionality 24.2</a:t>
            </a:r>
          </a:p>
        </p:txBody>
      </p:sp>
      <p:sp>
        <p:nvSpPr>
          <p:cNvPr id="3" name="Content Placeholder 2">
            <a:extLst>
              <a:ext uri="{FF2B5EF4-FFF2-40B4-BE49-F238E27FC236}">
                <a16:creationId xmlns:a16="http://schemas.microsoft.com/office/drawing/2014/main" id="{D19C40AA-5C0A-15D3-0896-7E2FE81B2A83}"/>
              </a:ext>
            </a:extLst>
          </p:cNvPr>
          <p:cNvSpPr>
            <a:spLocks noGrp="1"/>
          </p:cNvSpPr>
          <p:nvPr>
            <p:ph idx="1"/>
          </p:nvPr>
        </p:nvSpPr>
        <p:spPr/>
        <p:txBody>
          <a:bodyPr/>
          <a:lstStyle/>
          <a:p>
            <a:r>
              <a:rPr lang="en-US" dirty="0"/>
              <a:t>New Parameter in Sales &amp; Receivables Setup: </a:t>
            </a:r>
            <a:r>
              <a:rPr lang="en-US" b="1" dirty="0"/>
              <a:t>Reverse Production Entry</a:t>
            </a:r>
            <a:r>
              <a:rPr lang="en-US" dirty="0"/>
              <a:t> in case a Complaint is regarding a </a:t>
            </a:r>
            <a:r>
              <a:rPr lang="en-US" i="1" dirty="0"/>
              <a:t>Repair</a:t>
            </a:r>
            <a:r>
              <a:rPr lang="en-US" dirty="0"/>
              <a:t> and a Production Order is created. If set to </a:t>
            </a:r>
            <a:r>
              <a:rPr lang="en-US" i="1" dirty="0"/>
              <a:t>Yes,</a:t>
            </a:r>
            <a:r>
              <a:rPr lang="en-US" dirty="0"/>
              <a:t> there will not be any Item-/Value Entry regarding the Repair Item.</a:t>
            </a:r>
          </a:p>
          <a:p>
            <a:r>
              <a:rPr lang="en-US" dirty="0"/>
              <a:t>New Parameter in Sales &amp; Receivables Setup: </a:t>
            </a:r>
            <a:r>
              <a:rPr lang="en-US" b="1" dirty="0"/>
              <a:t>Default Include Intercompany in Sales Statistics</a:t>
            </a:r>
            <a:r>
              <a:rPr lang="en-US" dirty="0"/>
              <a:t>, which will also include the Intercompany Sales Orders.</a:t>
            </a:r>
          </a:p>
          <a:p>
            <a:r>
              <a:rPr lang="en-US" dirty="0"/>
              <a:t>New No. Series in the </a:t>
            </a:r>
            <a:r>
              <a:rPr lang="en-US" b="1" dirty="0"/>
              <a:t>Intercompany Relations</a:t>
            </a:r>
            <a:r>
              <a:rPr lang="en-US" dirty="0"/>
              <a:t> for the </a:t>
            </a:r>
            <a:r>
              <a:rPr lang="en-US" b="1" dirty="0"/>
              <a:t>Make-to-Order Purchase Quote Nos. </a:t>
            </a:r>
            <a:r>
              <a:rPr lang="en-US" dirty="0"/>
              <a:t>which will be used when created a “Related Order” – which is actually an Intercompany Purchase Quote</a:t>
            </a:r>
            <a:r>
              <a:rPr lang="en-US" b="1" dirty="0"/>
              <a:t> </a:t>
            </a:r>
            <a:r>
              <a:rPr lang="en-US" dirty="0"/>
              <a:t>– based on a Sales Quote for an Item that is bought from the Head Office Vendor. </a:t>
            </a:r>
          </a:p>
        </p:txBody>
      </p:sp>
    </p:spTree>
    <p:extLst>
      <p:ext uri="{BB962C8B-B14F-4D97-AF65-F5344CB8AC3E}">
        <p14:creationId xmlns:p14="http://schemas.microsoft.com/office/powerpoint/2010/main" val="23974321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94442-1EAE-C03D-6737-9439BDEDCD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E57327-E222-1B80-A5A8-5EF8D4F7F7B5}"/>
              </a:ext>
            </a:extLst>
          </p:cNvPr>
          <p:cNvSpPr>
            <a:spLocks noGrp="1"/>
          </p:cNvSpPr>
          <p:nvPr>
            <p:ph type="title"/>
          </p:nvPr>
        </p:nvSpPr>
        <p:spPr/>
        <p:txBody>
          <a:bodyPr>
            <a:noAutofit/>
          </a:bodyPr>
          <a:lstStyle/>
          <a:p>
            <a:r>
              <a:rPr lang="en-GB" sz="4000" dirty="0"/>
              <a:t>What is changed in TRIMIT 25.1.XXXX</a:t>
            </a:r>
            <a:br>
              <a:rPr lang="en-GB" sz="4000" dirty="0"/>
            </a:br>
            <a:r>
              <a:rPr lang="en-GB" sz="4000" dirty="0"/>
              <a:t>on Business Central 2025 Wave 1 </a:t>
            </a:r>
            <a:br>
              <a:rPr lang="en-GB" sz="4000" dirty="0"/>
            </a:br>
            <a:r>
              <a:rPr lang="en-GB" sz="4000" dirty="0"/>
              <a:t>in comparison to TRIMIT 24.2.XXXX</a:t>
            </a:r>
            <a:br>
              <a:rPr lang="en-GB" sz="4000" dirty="0"/>
            </a:br>
            <a:endParaRPr lang="en-US" sz="4000" dirty="0"/>
          </a:p>
        </p:txBody>
      </p:sp>
      <p:sp>
        <p:nvSpPr>
          <p:cNvPr id="3" name="Text Placeholder 2">
            <a:extLst>
              <a:ext uri="{FF2B5EF4-FFF2-40B4-BE49-F238E27FC236}">
                <a16:creationId xmlns:a16="http://schemas.microsoft.com/office/drawing/2014/main" id="{5417AC87-CC9D-733C-B34E-04206C57A4D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409756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0B16A-0643-FDFB-FC59-B4D4C6D363AD}"/>
              </a:ext>
            </a:extLst>
          </p:cNvPr>
          <p:cNvSpPr>
            <a:spLocks noGrp="1"/>
          </p:cNvSpPr>
          <p:nvPr>
            <p:ph type="title"/>
          </p:nvPr>
        </p:nvSpPr>
        <p:spPr/>
        <p:txBody>
          <a:bodyPr/>
          <a:lstStyle/>
          <a:p>
            <a:r>
              <a:rPr lang="en-US" dirty="0"/>
              <a:t>New/changed Functionality 25.1</a:t>
            </a:r>
          </a:p>
        </p:txBody>
      </p:sp>
      <p:sp>
        <p:nvSpPr>
          <p:cNvPr id="3" name="Content Placeholder 2">
            <a:extLst>
              <a:ext uri="{FF2B5EF4-FFF2-40B4-BE49-F238E27FC236}">
                <a16:creationId xmlns:a16="http://schemas.microsoft.com/office/drawing/2014/main" id="{DF57DD35-5710-A870-3325-97DB87A989BE}"/>
              </a:ext>
            </a:extLst>
          </p:cNvPr>
          <p:cNvSpPr>
            <a:spLocks noGrp="1"/>
          </p:cNvSpPr>
          <p:nvPr>
            <p:ph idx="1"/>
          </p:nvPr>
        </p:nvSpPr>
        <p:spPr>
          <a:xfrm>
            <a:off x="838200" y="1894205"/>
            <a:ext cx="10515600" cy="4351338"/>
          </a:xfrm>
        </p:spPr>
        <p:txBody>
          <a:bodyPr>
            <a:normAutofit fontScale="92500" lnSpcReduction="20000"/>
          </a:bodyPr>
          <a:lstStyle/>
          <a:p>
            <a:r>
              <a:rPr lang="en-US" dirty="0"/>
              <a:t>Permissions in Permission Set </a:t>
            </a:r>
            <a:r>
              <a:rPr lang="en-US" b="1" dirty="0"/>
              <a:t>D365 Basic </a:t>
            </a:r>
            <a:r>
              <a:rPr lang="en-US" dirty="0"/>
              <a:t>has changed based on </a:t>
            </a:r>
            <a:r>
              <a:rPr lang="en-US" b="1" dirty="0"/>
              <a:t>TRM-BASIC,EXT</a:t>
            </a:r>
            <a:r>
              <a:rPr lang="en-US" dirty="0"/>
              <a:t> Permissin Set for several Tables for which the </a:t>
            </a:r>
            <a:r>
              <a:rPr lang="en-US" i="1" dirty="0"/>
              <a:t>Read, Insert, Modify, Delete</a:t>
            </a:r>
            <a:r>
              <a:rPr lang="en-US" b="1" dirty="0"/>
              <a:t> </a:t>
            </a:r>
            <a:r>
              <a:rPr lang="en-US" dirty="0"/>
              <a:t>has changed in only </a:t>
            </a:r>
            <a:r>
              <a:rPr lang="en-US" i="1" dirty="0"/>
              <a:t>Read.</a:t>
            </a:r>
            <a:endParaRPr lang="en-US" dirty="0"/>
          </a:p>
          <a:p>
            <a:r>
              <a:rPr lang="en-US" dirty="0"/>
              <a:t>In the TRIMIT Role Centers, you can create your own </a:t>
            </a:r>
            <a:r>
              <a:rPr lang="en-US" b="1" dirty="0"/>
              <a:t>Indicators</a:t>
            </a:r>
            <a:r>
              <a:rPr lang="en-US" dirty="0"/>
              <a:t> and </a:t>
            </a:r>
            <a:r>
              <a:rPr lang="en-US" b="1" dirty="0"/>
              <a:t>Cues</a:t>
            </a:r>
            <a:r>
              <a:rPr lang="en-US" dirty="0"/>
              <a:t>.</a:t>
            </a:r>
          </a:p>
          <a:p>
            <a:r>
              <a:rPr lang="en-US" dirty="0"/>
              <a:t>In </a:t>
            </a:r>
            <a:r>
              <a:rPr lang="en-US" b="1" dirty="0"/>
              <a:t>My Actions</a:t>
            </a:r>
            <a:r>
              <a:rPr lang="en-US" dirty="0"/>
              <a:t> in the TRIMIT Role Centers, and </a:t>
            </a:r>
            <a:r>
              <a:rPr lang="en-US" b="1" dirty="0"/>
              <a:t>Page Actions</a:t>
            </a:r>
            <a:r>
              <a:rPr lang="en-US" dirty="0"/>
              <a:t>, you are now able to set some Filters for a Page and fill Report Request Options for Reports.</a:t>
            </a:r>
          </a:p>
          <a:p>
            <a:r>
              <a:rPr lang="en-US" dirty="0"/>
              <a:t>New Fields in the </a:t>
            </a:r>
            <a:r>
              <a:rPr lang="en-US" b="1" dirty="0"/>
              <a:t>Role Center Setup</a:t>
            </a:r>
            <a:r>
              <a:rPr lang="en-US" dirty="0"/>
              <a:t> so show </a:t>
            </a:r>
            <a:r>
              <a:rPr lang="en-US" i="1" dirty="0"/>
              <a:t>Sales this Month, Overdue Sales Invoices, Overdue Purchase Invoices </a:t>
            </a:r>
            <a:r>
              <a:rPr lang="en-US" dirty="0"/>
              <a:t>and </a:t>
            </a:r>
            <a:r>
              <a:rPr lang="en-US" i="1" dirty="0"/>
              <a:t>Customers with Due Balance </a:t>
            </a:r>
            <a:r>
              <a:rPr lang="en-US" dirty="0"/>
              <a:t>Cues in the TRIMIT Small Business Role Center.</a:t>
            </a:r>
          </a:p>
          <a:p>
            <a:r>
              <a:rPr lang="en-US" b="1" dirty="0"/>
              <a:t>My Due Workflow</a:t>
            </a:r>
            <a:r>
              <a:rPr lang="en-US" dirty="0"/>
              <a:t> and </a:t>
            </a:r>
            <a:r>
              <a:rPr lang="en-US" b="1" dirty="0"/>
              <a:t>My Group Due Workflow </a:t>
            </a:r>
            <a:r>
              <a:rPr lang="en-US" dirty="0"/>
              <a:t>in TRIMIT Role Centers are now regular Cues and no Indicators anymore.</a:t>
            </a:r>
          </a:p>
          <a:p>
            <a:r>
              <a:rPr lang="en-US" dirty="0"/>
              <a:t>Extra </a:t>
            </a:r>
            <a:r>
              <a:rPr lang="en-US" dirty="0" err="1"/>
              <a:t>ListPart</a:t>
            </a:r>
            <a:r>
              <a:rPr lang="en-US" dirty="0"/>
              <a:t> Pages can be added via </a:t>
            </a:r>
            <a:r>
              <a:rPr lang="en-US" b="1" i="1" dirty="0"/>
              <a:t>Personalize</a:t>
            </a:r>
            <a:r>
              <a:rPr lang="en-US" b="1" dirty="0"/>
              <a:t> </a:t>
            </a:r>
            <a:r>
              <a:rPr lang="en-US" dirty="0"/>
              <a:t>to the TRIMIT Role Centers: </a:t>
            </a:r>
            <a:r>
              <a:rPr lang="en-US" i="1" dirty="0"/>
              <a:t>My Collections, My VarDim Types, My Setup, My Accounts, Trial Balance</a:t>
            </a:r>
            <a:r>
              <a:rPr lang="en-US" dirty="0"/>
              <a:t> and extra </a:t>
            </a:r>
            <a:r>
              <a:rPr lang="en-US" i="1" dirty="0"/>
              <a:t>Power BI Charts. </a:t>
            </a:r>
            <a:r>
              <a:rPr lang="en-US" dirty="0"/>
              <a:t>They will also be shown in extra </a:t>
            </a:r>
            <a:r>
              <a:rPr lang="en-US" b="1" dirty="0"/>
              <a:t>Views</a:t>
            </a:r>
            <a:r>
              <a:rPr lang="en-US" dirty="0"/>
              <a:t> in the regular pages.</a:t>
            </a:r>
          </a:p>
          <a:p>
            <a:endParaRPr lang="en-US" dirty="0"/>
          </a:p>
          <a:p>
            <a:endParaRPr lang="en-US" dirty="0"/>
          </a:p>
        </p:txBody>
      </p:sp>
    </p:spTree>
    <p:extLst>
      <p:ext uri="{BB962C8B-B14F-4D97-AF65-F5344CB8AC3E}">
        <p14:creationId xmlns:p14="http://schemas.microsoft.com/office/powerpoint/2010/main" val="4124779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42F87-C5B8-E0A1-78E6-6ACF2731C371}"/>
              </a:ext>
            </a:extLst>
          </p:cNvPr>
          <p:cNvSpPr>
            <a:spLocks noGrp="1"/>
          </p:cNvSpPr>
          <p:nvPr>
            <p:ph type="title"/>
          </p:nvPr>
        </p:nvSpPr>
        <p:spPr/>
        <p:txBody>
          <a:bodyPr/>
          <a:lstStyle/>
          <a:p>
            <a:r>
              <a:rPr lang="en-US" dirty="0"/>
              <a:t>New/changed Functionality 25.1</a:t>
            </a:r>
          </a:p>
        </p:txBody>
      </p:sp>
      <p:sp>
        <p:nvSpPr>
          <p:cNvPr id="3" name="Content Placeholder 2">
            <a:extLst>
              <a:ext uri="{FF2B5EF4-FFF2-40B4-BE49-F238E27FC236}">
                <a16:creationId xmlns:a16="http://schemas.microsoft.com/office/drawing/2014/main" id="{FA1720A7-57EE-951A-B184-25C2A619799C}"/>
              </a:ext>
            </a:extLst>
          </p:cNvPr>
          <p:cNvSpPr>
            <a:spLocks noGrp="1"/>
          </p:cNvSpPr>
          <p:nvPr>
            <p:ph idx="1"/>
          </p:nvPr>
        </p:nvSpPr>
        <p:spPr/>
        <p:txBody>
          <a:bodyPr>
            <a:normAutofit fontScale="85000" lnSpcReduction="10000"/>
          </a:bodyPr>
          <a:lstStyle/>
          <a:p>
            <a:r>
              <a:rPr lang="en-US" dirty="0"/>
              <a:t>In </a:t>
            </a:r>
            <a:r>
              <a:rPr lang="en-US" b="1" dirty="0"/>
              <a:t>Project Planning Line</a:t>
            </a:r>
            <a:r>
              <a:rPr lang="en-US" dirty="0"/>
              <a:t> we support the TRIMIT functionality regarding </a:t>
            </a:r>
            <a:r>
              <a:rPr lang="en-US" b="1" dirty="0"/>
              <a:t>Related Orders</a:t>
            </a:r>
            <a:r>
              <a:rPr lang="en-US" dirty="0"/>
              <a:t> and </a:t>
            </a:r>
            <a:r>
              <a:rPr lang="en-US" b="1" dirty="0"/>
              <a:t>VarDim Order, </a:t>
            </a:r>
            <a:r>
              <a:rPr lang="en-US" dirty="0"/>
              <a:t>and in the </a:t>
            </a:r>
            <a:r>
              <a:rPr lang="en-US" b="1" dirty="0"/>
              <a:t>Inventory Profile Setup</a:t>
            </a:r>
            <a:r>
              <a:rPr lang="en-US" dirty="0"/>
              <a:t> you can now include the </a:t>
            </a:r>
            <a:r>
              <a:rPr lang="en-US" b="1" dirty="0"/>
              <a:t>Project Planning Lines</a:t>
            </a:r>
            <a:r>
              <a:rPr lang="en-US" dirty="0"/>
              <a:t>.</a:t>
            </a:r>
          </a:p>
          <a:p>
            <a:r>
              <a:rPr lang="en-US" dirty="0"/>
              <a:t>The Master/Item can now also be set as </a:t>
            </a:r>
            <a:r>
              <a:rPr lang="en-US" b="1" dirty="0"/>
              <a:t>Replenishment System </a:t>
            </a:r>
            <a:r>
              <a:rPr lang="en-US" i="1" dirty="0"/>
              <a:t>Assembly</a:t>
            </a:r>
            <a:r>
              <a:rPr lang="en-US" dirty="0"/>
              <a:t>, where the Assembly Order can be created based on the regular (Production) Bill of Materials,. This can only be used of the </a:t>
            </a:r>
            <a:r>
              <a:rPr lang="en-US" b="1" dirty="0"/>
              <a:t>Replenishment Policy </a:t>
            </a:r>
            <a:r>
              <a:rPr lang="en-US" dirty="0"/>
              <a:t>is set to </a:t>
            </a:r>
            <a:r>
              <a:rPr lang="en-US" i="1" dirty="0"/>
              <a:t>Order</a:t>
            </a:r>
            <a:r>
              <a:rPr lang="en-US" dirty="0"/>
              <a:t>. Therefore, based on Sales Lines a Related Assembly Order can be created. In the </a:t>
            </a:r>
            <a:r>
              <a:rPr lang="en-US" b="1" dirty="0"/>
              <a:t>Inventory Profile Setup, </a:t>
            </a:r>
            <a:r>
              <a:rPr lang="en-US" dirty="0"/>
              <a:t>you can now include the </a:t>
            </a:r>
            <a:r>
              <a:rPr lang="en-US" b="1" dirty="0"/>
              <a:t>Assembly Orders.</a:t>
            </a:r>
            <a:endParaRPr lang="en-US" dirty="0"/>
          </a:p>
          <a:p>
            <a:r>
              <a:rPr lang="en-US" dirty="0"/>
              <a:t>In the </a:t>
            </a:r>
            <a:r>
              <a:rPr lang="en-US" b="1" dirty="0"/>
              <a:t>MRP Setup</a:t>
            </a:r>
            <a:r>
              <a:rPr lang="en-US" dirty="0"/>
              <a:t> we added Filters to </a:t>
            </a:r>
            <a:r>
              <a:rPr lang="en-US" b="1" dirty="0"/>
              <a:t>Skip Project Planning Lines </a:t>
            </a:r>
            <a:r>
              <a:rPr lang="en-US" dirty="0"/>
              <a:t>and </a:t>
            </a:r>
            <a:r>
              <a:rPr lang="en-US" b="1" dirty="0"/>
              <a:t>Skip Assembly Orders.</a:t>
            </a:r>
            <a:endParaRPr lang="en-US" dirty="0"/>
          </a:p>
          <a:p>
            <a:r>
              <a:rPr lang="en-US" dirty="0"/>
              <a:t>Via the Statistics of an </a:t>
            </a:r>
            <a:r>
              <a:rPr lang="en-US" b="1" dirty="0"/>
              <a:t>Extended Sales Statistics Setup</a:t>
            </a:r>
            <a:r>
              <a:rPr lang="en-US" dirty="0"/>
              <a:t>, you are now able to go to the </a:t>
            </a:r>
            <a:r>
              <a:rPr lang="en-US" b="1" i="1" dirty="0"/>
              <a:t>Show in Analytics</a:t>
            </a:r>
            <a:r>
              <a:rPr lang="en-US" i="1" dirty="0"/>
              <a:t>.</a:t>
            </a:r>
          </a:p>
          <a:p>
            <a:r>
              <a:rPr lang="en-US" dirty="0"/>
              <a:t>New field in the </a:t>
            </a:r>
            <a:r>
              <a:rPr lang="en-US" b="1" dirty="0"/>
              <a:t>Collection: Delivery Description</a:t>
            </a:r>
            <a:r>
              <a:rPr lang="en-US" dirty="0"/>
              <a:t> in case you do not use the Delivery Periods but do want to give a period indication as Shipment Date and not a hard Date.</a:t>
            </a:r>
          </a:p>
        </p:txBody>
      </p:sp>
    </p:spTree>
    <p:extLst>
      <p:ext uri="{BB962C8B-B14F-4D97-AF65-F5344CB8AC3E}">
        <p14:creationId xmlns:p14="http://schemas.microsoft.com/office/powerpoint/2010/main" val="12510747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4A9D9-8CA1-A6E2-ECC1-BB782639DB11}"/>
              </a:ext>
            </a:extLst>
          </p:cNvPr>
          <p:cNvSpPr>
            <a:spLocks noGrp="1"/>
          </p:cNvSpPr>
          <p:nvPr>
            <p:ph type="title"/>
          </p:nvPr>
        </p:nvSpPr>
        <p:spPr/>
        <p:txBody>
          <a:bodyPr/>
          <a:lstStyle/>
          <a:p>
            <a:r>
              <a:rPr lang="en-US" dirty="0"/>
              <a:t>New/changed Functionality 25.1</a:t>
            </a:r>
          </a:p>
        </p:txBody>
      </p:sp>
      <p:sp>
        <p:nvSpPr>
          <p:cNvPr id="3" name="Content Placeholder 2">
            <a:extLst>
              <a:ext uri="{FF2B5EF4-FFF2-40B4-BE49-F238E27FC236}">
                <a16:creationId xmlns:a16="http://schemas.microsoft.com/office/drawing/2014/main" id="{89D4CF76-34DA-B822-D0A5-C7B7861AD82E}"/>
              </a:ext>
            </a:extLst>
          </p:cNvPr>
          <p:cNvSpPr>
            <a:spLocks noGrp="1"/>
          </p:cNvSpPr>
          <p:nvPr>
            <p:ph idx="1"/>
          </p:nvPr>
        </p:nvSpPr>
        <p:spPr/>
        <p:txBody>
          <a:bodyPr>
            <a:normAutofit fontScale="92500" lnSpcReduction="10000"/>
          </a:bodyPr>
          <a:lstStyle/>
          <a:p>
            <a:r>
              <a:rPr lang="en-US" dirty="0"/>
              <a:t>If you connect Masters to a </a:t>
            </a:r>
            <a:r>
              <a:rPr lang="en-US" b="1" dirty="0"/>
              <a:t>Collection</a:t>
            </a:r>
            <a:r>
              <a:rPr lang="en-US" dirty="0"/>
              <a:t> directly, they will also be copied to the </a:t>
            </a:r>
            <a:r>
              <a:rPr lang="en-US" b="1" dirty="0"/>
              <a:t>Delivery Period</a:t>
            </a:r>
            <a:r>
              <a:rPr lang="en-US" dirty="0"/>
              <a:t>, if you create the Delivery Periods afterwards.</a:t>
            </a:r>
          </a:p>
          <a:p>
            <a:r>
              <a:rPr lang="en-US" b="1" dirty="0"/>
              <a:t>File Shares</a:t>
            </a:r>
            <a:r>
              <a:rPr lang="en-US" dirty="0"/>
              <a:t> will be renamed to </a:t>
            </a:r>
            <a:r>
              <a:rPr lang="en-US" b="1" dirty="0"/>
              <a:t>File Storage Shares</a:t>
            </a:r>
            <a:r>
              <a:rPr lang="en-US" dirty="0"/>
              <a:t>.</a:t>
            </a:r>
          </a:p>
          <a:p>
            <a:r>
              <a:rPr lang="en-US" dirty="0"/>
              <a:t>Introducing a new </a:t>
            </a:r>
            <a:r>
              <a:rPr lang="en-US" b="1" dirty="0"/>
              <a:t>Wizard</a:t>
            </a:r>
            <a:r>
              <a:rPr lang="en-US" dirty="0"/>
              <a:t> for creating </a:t>
            </a:r>
            <a:r>
              <a:rPr lang="en-US" b="1" dirty="0"/>
              <a:t>VarDim Types</a:t>
            </a:r>
            <a:r>
              <a:rPr lang="en-US" dirty="0"/>
              <a:t> via the VarDim Types List, VarDim Master, Composition, Care Labels, Additional Info, Sustainability and Measurement Chart.</a:t>
            </a:r>
          </a:p>
          <a:p>
            <a:r>
              <a:rPr lang="en-US" dirty="0"/>
              <a:t>Introducing a new </a:t>
            </a:r>
            <a:r>
              <a:rPr lang="en-US" b="1" dirty="0"/>
              <a:t>Wizard</a:t>
            </a:r>
            <a:r>
              <a:rPr lang="en-US" dirty="0"/>
              <a:t> for creating </a:t>
            </a:r>
            <a:r>
              <a:rPr lang="en-US" b="1" dirty="0"/>
              <a:t>Collections </a:t>
            </a:r>
            <a:r>
              <a:rPr lang="en-US" dirty="0"/>
              <a:t>and </a:t>
            </a:r>
            <a:r>
              <a:rPr lang="en-US" b="1" dirty="0"/>
              <a:t>Order Types.</a:t>
            </a:r>
          </a:p>
          <a:p>
            <a:r>
              <a:rPr lang="en-US" dirty="0"/>
              <a:t>Based on the </a:t>
            </a:r>
            <a:r>
              <a:rPr lang="en-US" b="1" dirty="0"/>
              <a:t>VarDim Type Placement in Item No.</a:t>
            </a:r>
            <a:r>
              <a:rPr lang="en-US" dirty="0"/>
              <a:t> in the VarDim Master, the system can now automatically determine the </a:t>
            </a:r>
            <a:r>
              <a:rPr lang="en-US" b="1" dirty="0"/>
              <a:t>No. System</a:t>
            </a:r>
            <a:r>
              <a:rPr lang="en-US" dirty="0"/>
              <a:t> of the Master.</a:t>
            </a:r>
          </a:p>
          <a:p>
            <a:r>
              <a:rPr lang="en-US" dirty="0"/>
              <a:t>New fields in </a:t>
            </a:r>
            <a:r>
              <a:rPr lang="en-US" b="1" dirty="0"/>
              <a:t>Extended Text</a:t>
            </a:r>
            <a:r>
              <a:rPr lang="en-US" dirty="0"/>
              <a:t> of a Master/Item have been added: </a:t>
            </a:r>
            <a:r>
              <a:rPr lang="en-US" b="1" dirty="0"/>
              <a:t>Integration Format</a:t>
            </a:r>
            <a:r>
              <a:rPr lang="en-US" dirty="0"/>
              <a:t> (Text or Html) and </a:t>
            </a:r>
            <a:r>
              <a:rPr lang="en-US" b="1" dirty="0"/>
              <a:t>Integration Encoding </a:t>
            </a:r>
            <a:r>
              <a:rPr lang="en-US" dirty="0"/>
              <a:t>(None or Base 64)</a:t>
            </a:r>
            <a:r>
              <a:rPr lang="en-US" b="1" dirty="0"/>
              <a:t>. </a:t>
            </a:r>
            <a:r>
              <a:rPr lang="en-US" dirty="0"/>
              <a:t>Both fields together determine how the </a:t>
            </a:r>
            <a:r>
              <a:rPr lang="en-US" b="1" dirty="0"/>
              <a:t>Extended Text </a:t>
            </a:r>
            <a:r>
              <a:rPr lang="en-US" dirty="0"/>
              <a:t>might be exported via the TRIMIT External API.</a:t>
            </a:r>
          </a:p>
          <a:p>
            <a:endParaRPr lang="en-US" b="1" dirty="0"/>
          </a:p>
        </p:txBody>
      </p:sp>
    </p:spTree>
    <p:extLst>
      <p:ext uri="{BB962C8B-B14F-4D97-AF65-F5344CB8AC3E}">
        <p14:creationId xmlns:p14="http://schemas.microsoft.com/office/powerpoint/2010/main" val="13233125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82165-C03B-7AED-A18F-C82862B0081B}"/>
              </a:ext>
            </a:extLst>
          </p:cNvPr>
          <p:cNvSpPr>
            <a:spLocks noGrp="1"/>
          </p:cNvSpPr>
          <p:nvPr>
            <p:ph type="title"/>
          </p:nvPr>
        </p:nvSpPr>
        <p:spPr/>
        <p:txBody>
          <a:bodyPr/>
          <a:lstStyle/>
          <a:p>
            <a:r>
              <a:rPr lang="en-US" dirty="0"/>
              <a:t>New/changed Functionality 25.1</a:t>
            </a:r>
          </a:p>
        </p:txBody>
      </p:sp>
      <p:sp>
        <p:nvSpPr>
          <p:cNvPr id="3" name="Content Placeholder 2">
            <a:extLst>
              <a:ext uri="{FF2B5EF4-FFF2-40B4-BE49-F238E27FC236}">
                <a16:creationId xmlns:a16="http://schemas.microsoft.com/office/drawing/2014/main" id="{132758BA-A80E-2825-3B28-933548B419F5}"/>
              </a:ext>
            </a:extLst>
          </p:cNvPr>
          <p:cNvSpPr>
            <a:spLocks noGrp="1"/>
          </p:cNvSpPr>
          <p:nvPr>
            <p:ph idx="1"/>
          </p:nvPr>
        </p:nvSpPr>
        <p:spPr/>
        <p:txBody>
          <a:bodyPr>
            <a:normAutofit fontScale="92500" lnSpcReduction="10000"/>
          </a:bodyPr>
          <a:lstStyle/>
          <a:p>
            <a:r>
              <a:rPr lang="en-US" dirty="0"/>
              <a:t>In the </a:t>
            </a:r>
            <a:r>
              <a:rPr lang="en-US" b="1" dirty="0"/>
              <a:t>Integration Setup</a:t>
            </a:r>
            <a:r>
              <a:rPr lang="en-US" dirty="0"/>
              <a:t> you can now also make use of the </a:t>
            </a:r>
            <a:r>
              <a:rPr lang="en-US" b="1" dirty="0"/>
              <a:t>Configuration (Customer) Templates</a:t>
            </a:r>
            <a:r>
              <a:rPr lang="en-US" dirty="0"/>
              <a:t> for creating a new Customer.</a:t>
            </a:r>
          </a:p>
          <a:p>
            <a:r>
              <a:rPr lang="en-US" dirty="0"/>
              <a:t>In the </a:t>
            </a:r>
            <a:r>
              <a:rPr lang="en-US" b="1" dirty="0"/>
              <a:t>Integration Overview</a:t>
            </a:r>
            <a:r>
              <a:rPr lang="en-US" dirty="0"/>
              <a:t> new Tiles have been added regarding the </a:t>
            </a:r>
            <a:r>
              <a:rPr lang="en-US" b="1" dirty="0"/>
              <a:t>Request</a:t>
            </a:r>
            <a:r>
              <a:rPr lang="en-US" dirty="0"/>
              <a:t> so it is easier to see how many you have and if they did run correct or created an error.</a:t>
            </a:r>
          </a:p>
          <a:p>
            <a:r>
              <a:rPr lang="en-US" dirty="0"/>
              <a:t>TRIMIT Complaint Lines can now also handle </a:t>
            </a:r>
            <a:r>
              <a:rPr lang="en-US" b="1" dirty="0"/>
              <a:t>Line Discount Combinations </a:t>
            </a:r>
            <a:r>
              <a:rPr lang="en-US" dirty="0"/>
              <a:t>based on the Posted Sales Invoice where they were copied from.</a:t>
            </a:r>
          </a:p>
          <a:p>
            <a:r>
              <a:rPr lang="en-US" dirty="0"/>
              <a:t>Updating </a:t>
            </a:r>
            <a:r>
              <a:rPr lang="en-US" b="1" dirty="0"/>
              <a:t>Calculated Unit Cost </a:t>
            </a:r>
            <a:r>
              <a:rPr lang="en-US" dirty="0"/>
              <a:t>via the Purchase Prices can not only fill the </a:t>
            </a:r>
            <a:r>
              <a:rPr lang="en-US" b="1" dirty="0"/>
              <a:t>Standard Unit Cost </a:t>
            </a:r>
            <a:r>
              <a:rPr lang="en-US" dirty="0"/>
              <a:t>of an Item, but also of the already created </a:t>
            </a:r>
            <a:r>
              <a:rPr lang="en-US" b="1" dirty="0"/>
              <a:t>SKUs</a:t>
            </a:r>
            <a:r>
              <a:rPr lang="en-US" dirty="0"/>
              <a:t>.</a:t>
            </a:r>
          </a:p>
          <a:p>
            <a:r>
              <a:rPr lang="en-US" dirty="0"/>
              <a:t>The report </a:t>
            </a:r>
            <a:r>
              <a:rPr lang="en-US" b="1" dirty="0"/>
              <a:t>Unit Cost Revaluation Report</a:t>
            </a:r>
            <a:r>
              <a:rPr lang="en-US" dirty="0"/>
              <a:t> is now also able to update the </a:t>
            </a:r>
            <a:r>
              <a:rPr lang="en-US" b="1" dirty="0"/>
              <a:t>Standard Unit Cost </a:t>
            </a:r>
            <a:r>
              <a:rPr lang="en-US" dirty="0"/>
              <a:t>in the </a:t>
            </a:r>
            <a:r>
              <a:rPr lang="en-US" b="1" dirty="0"/>
              <a:t>SKUs</a:t>
            </a:r>
            <a:r>
              <a:rPr lang="en-US" dirty="0"/>
              <a:t> of the Items.</a:t>
            </a:r>
          </a:p>
          <a:p>
            <a:r>
              <a:rPr lang="en-US" b="1" dirty="0"/>
              <a:t>TRIMIT Help </a:t>
            </a:r>
            <a:r>
              <a:rPr lang="en-US" dirty="0"/>
              <a:t>in the TRIMIT Role Centers is now directing the MyTRIMIT, in which you can also use the </a:t>
            </a:r>
            <a:r>
              <a:rPr lang="en-US" b="1" dirty="0"/>
              <a:t>AI Chat</a:t>
            </a:r>
            <a:r>
              <a:rPr lang="en-US" dirty="0"/>
              <a:t> to get answers to your questions.</a:t>
            </a:r>
            <a:endParaRPr lang="en-US" b="1" dirty="0"/>
          </a:p>
        </p:txBody>
      </p:sp>
    </p:spTree>
    <p:extLst>
      <p:ext uri="{BB962C8B-B14F-4D97-AF65-F5344CB8AC3E}">
        <p14:creationId xmlns:p14="http://schemas.microsoft.com/office/powerpoint/2010/main" val="41398900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6FA60-C920-3DFE-5888-0F7DE59F55B8}"/>
              </a:ext>
            </a:extLst>
          </p:cNvPr>
          <p:cNvSpPr>
            <a:spLocks noGrp="1"/>
          </p:cNvSpPr>
          <p:nvPr>
            <p:ph type="title"/>
          </p:nvPr>
        </p:nvSpPr>
        <p:spPr/>
        <p:txBody>
          <a:bodyPr/>
          <a:lstStyle/>
          <a:p>
            <a:r>
              <a:rPr lang="en-US" dirty="0"/>
              <a:t>New/changed Functionality 25.1</a:t>
            </a:r>
          </a:p>
        </p:txBody>
      </p:sp>
      <p:sp>
        <p:nvSpPr>
          <p:cNvPr id="3" name="Content Placeholder 2">
            <a:extLst>
              <a:ext uri="{FF2B5EF4-FFF2-40B4-BE49-F238E27FC236}">
                <a16:creationId xmlns:a16="http://schemas.microsoft.com/office/drawing/2014/main" id="{30BF92BA-6996-F267-0843-293E5C9053D7}"/>
              </a:ext>
            </a:extLst>
          </p:cNvPr>
          <p:cNvSpPr>
            <a:spLocks noGrp="1"/>
          </p:cNvSpPr>
          <p:nvPr>
            <p:ph idx="1"/>
          </p:nvPr>
        </p:nvSpPr>
        <p:spPr/>
        <p:txBody>
          <a:bodyPr>
            <a:normAutofit fontScale="92500" lnSpcReduction="10000"/>
          </a:bodyPr>
          <a:lstStyle/>
          <a:p>
            <a:r>
              <a:rPr lang="en-US" b="1" dirty="0"/>
              <a:t>Collection Wizard </a:t>
            </a:r>
            <a:r>
              <a:rPr lang="en-US" dirty="0"/>
              <a:t>including Copy of Masters from other Collections.</a:t>
            </a:r>
          </a:p>
          <a:p>
            <a:r>
              <a:rPr lang="en-US" dirty="0"/>
              <a:t>Job Queue for </a:t>
            </a:r>
            <a:r>
              <a:rPr lang="en-US" b="1" dirty="0"/>
              <a:t>creating Intercompany Sales Orders </a:t>
            </a:r>
            <a:r>
              <a:rPr lang="en-US" dirty="0"/>
              <a:t>will not stop with an error but continue with the next, and report errors in the Log.</a:t>
            </a:r>
          </a:p>
          <a:p>
            <a:r>
              <a:rPr lang="en-US" b="1" dirty="0"/>
              <a:t>Skip Existing Customer Search </a:t>
            </a:r>
            <a:r>
              <a:rPr lang="en-US" dirty="0"/>
              <a:t>in the Integration Setup makes sure to create new Customers based on imported Sales Documents and not look for existing Customers.</a:t>
            </a:r>
          </a:p>
          <a:p>
            <a:r>
              <a:rPr lang="en-US" dirty="0"/>
              <a:t>Easy handling of </a:t>
            </a:r>
            <a:r>
              <a:rPr lang="en-US" b="1" dirty="0"/>
              <a:t>Samples</a:t>
            </a:r>
            <a:r>
              <a:rPr lang="en-US" dirty="0"/>
              <a:t> in Collections by copy functions and showing the Sample Variants also in the </a:t>
            </a:r>
            <a:r>
              <a:rPr lang="en-US" b="1" dirty="0"/>
              <a:t>Variant Overview</a:t>
            </a:r>
            <a:r>
              <a:rPr lang="en-US" dirty="0"/>
              <a:t> of the Collection.</a:t>
            </a:r>
          </a:p>
          <a:p>
            <a:r>
              <a:rPr lang="en-US" dirty="0"/>
              <a:t>New field </a:t>
            </a:r>
            <a:r>
              <a:rPr lang="en-US" b="1" dirty="0"/>
              <a:t>Default</a:t>
            </a:r>
            <a:r>
              <a:rPr lang="en-US" dirty="0"/>
              <a:t> in Calculation Template for creating Calculations based on a Calculation Overview.</a:t>
            </a:r>
          </a:p>
          <a:p>
            <a:r>
              <a:rPr lang="en-US" dirty="0"/>
              <a:t>Automatically determine the </a:t>
            </a:r>
            <a:r>
              <a:rPr lang="en-US" b="1" dirty="0"/>
              <a:t>Version No.</a:t>
            </a:r>
            <a:r>
              <a:rPr lang="en-US" dirty="0"/>
              <a:t> of new created Calculations.</a:t>
            </a:r>
          </a:p>
          <a:p>
            <a:r>
              <a:rPr lang="en-US" b="1" dirty="0"/>
              <a:t>Alternative Sorting </a:t>
            </a:r>
            <a:r>
              <a:rPr lang="en-US" dirty="0"/>
              <a:t>in the </a:t>
            </a:r>
            <a:r>
              <a:rPr lang="en-US"/>
              <a:t>Calculation Overview Setups.</a:t>
            </a:r>
            <a:endParaRPr lang="en-US" b="1" dirty="0"/>
          </a:p>
        </p:txBody>
      </p:sp>
    </p:spTree>
    <p:extLst>
      <p:ext uri="{BB962C8B-B14F-4D97-AF65-F5344CB8AC3E}">
        <p14:creationId xmlns:p14="http://schemas.microsoft.com/office/powerpoint/2010/main" val="33184343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D4E3C-B1B4-2AB2-3D7D-C557D88CB2C3}"/>
              </a:ext>
            </a:extLst>
          </p:cNvPr>
          <p:cNvSpPr>
            <a:spLocks noGrp="1"/>
          </p:cNvSpPr>
          <p:nvPr>
            <p:ph type="title"/>
          </p:nvPr>
        </p:nvSpPr>
        <p:spPr/>
        <p:txBody>
          <a:bodyPr/>
          <a:lstStyle/>
          <a:p>
            <a:r>
              <a:rPr lang="en-US" dirty="0"/>
              <a:t>New/changed Functionality 25.1</a:t>
            </a:r>
          </a:p>
        </p:txBody>
      </p:sp>
      <p:sp>
        <p:nvSpPr>
          <p:cNvPr id="3" name="Content Placeholder 2">
            <a:extLst>
              <a:ext uri="{FF2B5EF4-FFF2-40B4-BE49-F238E27FC236}">
                <a16:creationId xmlns:a16="http://schemas.microsoft.com/office/drawing/2014/main" id="{0219258B-875A-C04E-12C2-F53D1F877C09}"/>
              </a:ext>
            </a:extLst>
          </p:cNvPr>
          <p:cNvSpPr>
            <a:spLocks noGrp="1"/>
          </p:cNvSpPr>
          <p:nvPr>
            <p:ph idx="1"/>
          </p:nvPr>
        </p:nvSpPr>
        <p:spPr/>
        <p:txBody>
          <a:bodyPr/>
          <a:lstStyle/>
          <a:p>
            <a:r>
              <a:rPr lang="en-US" dirty="0"/>
              <a:t>New FastTab </a:t>
            </a:r>
            <a:r>
              <a:rPr lang="en-US" b="1" i="1" dirty="0"/>
              <a:t>Costing</a:t>
            </a:r>
            <a:r>
              <a:rPr lang="en-US" dirty="0"/>
              <a:t> in the Production Collecting Order to show the </a:t>
            </a:r>
            <a:r>
              <a:rPr lang="en-US" b="1" dirty="0"/>
              <a:t>Unit Cost</a:t>
            </a:r>
            <a:r>
              <a:rPr lang="en-US" dirty="0"/>
              <a:t> fields as a sum of the corresponding fields in the underlying Related Production Orders.</a:t>
            </a:r>
          </a:p>
          <a:p>
            <a:r>
              <a:rPr lang="en-US" dirty="0"/>
              <a:t>New Field </a:t>
            </a:r>
            <a:r>
              <a:rPr lang="en-US" b="1" dirty="0"/>
              <a:t>Consumed Cost per Finished Unit </a:t>
            </a:r>
            <a:r>
              <a:rPr lang="en-US" dirty="0"/>
              <a:t>in the Production Order based on the </a:t>
            </a:r>
            <a:r>
              <a:rPr lang="en-US" b="1" dirty="0"/>
              <a:t>Consumed Cost, Total / Quantity Finished</a:t>
            </a:r>
          </a:p>
          <a:p>
            <a:r>
              <a:rPr lang="en-US" b="1" dirty="0"/>
              <a:t>Header Pictures</a:t>
            </a:r>
            <a:r>
              <a:rPr lang="en-US" dirty="0"/>
              <a:t> and </a:t>
            </a:r>
            <a:r>
              <a:rPr lang="en-US" b="1" dirty="0"/>
              <a:t>Line Pictures</a:t>
            </a:r>
            <a:r>
              <a:rPr lang="en-US" dirty="0"/>
              <a:t> in the Complaint, now also have a </a:t>
            </a:r>
            <a:r>
              <a:rPr lang="en-US" b="1" i="1" dirty="0"/>
              <a:t>Zoom </a:t>
            </a:r>
            <a:r>
              <a:rPr lang="en-US" dirty="0"/>
              <a:t>function to be able to see all the details of the uploaded Pictures.</a:t>
            </a:r>
          </a:p>
          <a:p>
            <a:r>
              <a:rPr lang="en-US" dirty="0"/>
              <a:t>In the </a:t>
            </a:r>
            <a:r>
              <a:rPr lang="en-US" b="1" dirty="0"/>
              <a:t>Complaint List/Card</a:t>
            </a:r>
            <a:r>
              <a:rPr lang="en-US" dirty="0"/>
              <a:t> a direct link to the Report </a:t>
            </a:r>
            <a:r>
              <a:rPr lang="en-US" b="1" i="1" dirty="0"/>
              <a:t>Complaint Data </a:t>
            </a:r>
            <a:r>
              <a:rPr lang="en-US" dirty="0"/>
              <a:t>and </a:t>
            </a:r>
            <a:r>
              <a:rPr lang="en-US" b="1" i="1" dirty="0"/>
              <a:t>Complaint Statistics </a:t>
            </a:r>
            <a:r>
              <a:rPr lang="en-US" dirty="0"/>
              <a:t>have been added.</a:t>
            </a:r>
          </a:p>
          <a:p>
            <a:r>
              <a:rPr lang="en-US" b="1" dirty="0"/>
              <a:t>Web Returns</a:t>
            </a:r>
            <a:r>
              <a:rPr lang="en-US" dirty="0"/>
              <a:t> do not have to be specified based on Posted Sales Invoice Lines.</a:t>
            </a:r>
            <a:endParaRPr lang="en-US" b="1" dirty="0"/>
          </a:p>
        </p:txBody>
      </p:sp>
    </p:spTree>
    <p:extLst>
      <p:ext uri="{BB962C8B-B14F-4D97-AF65-F5344CB8AC3E}">
        <p14:creationId xmlns:p14="http://schemas.microsoft.com/office/powerpoint/2010/main" val="30755846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5C185-F8A0-EFBA-3F8C-B68B932D55A3}"/>
              </a:ext>
            </a:extLst>
          </p:cNvPr>
          <p:cNvSpPr>
            <a:spLocks noGrp="1"/>
          </p:cNvSpPr>
          <p:nvPr>
            <p:ph type="title"/>
          </p:nvPr>
        </p:nvSpPr>
        <p:spPr/>
        <p:txBody>
          <a:bodyPr/>
          <a:lstStyle/>
          <a:p>
            <a:r>
              <a:rPr lang="en-US" dirty="0"/>
              <a:t>New/changed Functionality 25.1</a:t>
            </a:r>
          </a:p>
        </p:txBody>
      </p:sp>
      <p:sp>
        <p:nvSpPr>
          <p:cNvPr id="3" name="Content Placeholder 2">
            <a:extLst>
              <a:ext uri="{FF2B5EF4-FFF2-40B4-BE49-F238E27FC236}">
                <a16:creationId xmlns:a16="http://schemas.microsoft.com/office/drawing/2014/main" id="{24D154AA-EF45-BAA8-F003-F39FC535DFDD}"/>
              </a:ext>
            </a:extLst>
          </p:cNvPr>
          <p:cNvSpPr>
            <a:spLocks noGrp="1"/>
          </p:cNvSpPr>
          <p:nvPr>
            <p:ph idx="1"/>
          </p:nvPr>
        </p:nvSpPr>
        <p:spPr/>
        <p:txBody>
          <a:bodyPr>
            <a:normAutofit fontScale="92500" lnSpcReduction="20000"/>
          </a:bodyPr>
          <a:lstStyle/>
          <a:p>
            <a:r>
              <a:rPr lang="en-US" dirty="0"/>
              <a:t>You can also attach other </a:t>
            </a:r>
            <a:r>
              <a:rPr lang="en-US" b="1" dirty="0"/>
              <a:t>file types </a:t>
            </a:r>
            <a:r>
              <a:rPr lang="en-US" dirty="0"/>
              <a:t>as Pictures to a Web Return, which will be ‘converted’ to an </a:t>
            </a:r>
            <a:r>
              <a:rPr lang="en-US" b="1" dirty="0"/>
              <a:t>Attachment</a:t>
            </a:r>
            <a:r>
              <a:rPr lang="en-US" dirty="0"/>
              <a:t> on the Complaint Header.</a:t>
            </a:r>
          </a:p>
          <a:p>
            <a:r>
              <a:rPr lang="en-US" dirty="0"/>
              <a:t>You can add </a:t>
            </a:r>
            <a:r>
              <a:rPr lang="en-US" b="1" i="1" dirty="0"/>
              <a:t>Page 6037208 Search Table Lines </a:t>
            </a:r>
            <a:r>
              <a:rPr lang="en-US" dirty="0"/>
              <a:t>also in </a:t>
            </a:r>
            <a:r>
              <a:rPr lang="en-US" b="1" dirty="0"/>
              <a:t>My Action </a:t>
            </a:r>
            <a:r>
              <a:rPr lang="en-US" dirty="0"/>
              <a:t>to see the Search Table Lines.</a:t>
            </a:r>
          </a:p>
          <a:p>
            <a:r>
              <a:rPr lang="en-US" dirty="0"/>
              <a:t>You can now select several Masters in the </a:t>
            </a:r>
            <a:r>
              <a:rPr lang="en-US" b="1" dirty="0"/>
              <a:t>Collection Master Relation</a:t>
            </a:r>
            <a:r>
              <a:rPr lang="en-US" dirty="0"/>
              <a:t> for which you want to use the </a:t>
            </a:r>
            <a:r>
              <a:rPr lang="en-US" b="1" i="1" dirty="0"/>
              <a:t>Maintenance </a:t>
            </a:r>
            <a:r>
              <a:rPr lang="en-US" dirty="0"/>
              <a:t>functions.</a:t>
            </a:r>
          </a:p>
          <a:p>
            <a:r>
              <a:rPr lang="en-US" dirty="0"/>
              <a:t>You can </a:t>
            </a:r>
            <a:r>
              <a:rPr lang="en-US" b="1" i="1" dirty="0"/>
              <a:t>Rotate</a:t>
            </a:r>
            <a:r>
              <a:rPr lang="en-US" dirty="0"/>
              <a:t> the Pictures added to the Additional Comments. Especially when Pictures are resized – this might be necessary.</a:t>
            </a:r>
          </a:p>
          <a:p>
            <a:r>
              <a:rPr lang="en-US" dirty="0"/>
              <a:t>In </a:t>
            </a:r>
            <a:r>
              <a:rPr lang="en-US" b="1" dirty="0"/>
              <a:t>VarDim Master </a:t>
            </a:r>
            <a:r>
              <a:rPr lang="en-US" dirty="0"/>
              <a:t>and </a:t>
            </a:r>
            <a:r>
              <a:rPr lang="en-US" b="1" dirty="0"/>
              <a:t>VarDim Order </a:t>
            </a:r>
            <a:r>
              <a:rPr lang="en-US" dirty="0"/>
              <a:t>you can determine with </a:t>
            </a:r>
            <a:r>
              <a:rPr lang="en-US" b="1" dirty="0"/>
              <a:t>Exclude Sales Print</a:t>
            </a:r>
            <a:r>
              <a:rPr lang="en-US" dirty="0"/>
              <a:t> and </a:t>
            </a:r>
            <a:r>
              <a:rPr lang="en-US" b="1" dirty="0"/>
              <a:t>Exclude Purchase Print</a:t>
            </a:r>
            <a:r>
              <a:rPr lang="en-US" dirty="0"/>
              <a:t> if specific VarDim Types should be printed on the external Documents of TRIMIT (Sales Quote, -Order, -Posted Credit Memo, -Posted Sales Invoice and Purchase Order.</a:t>
            </a:r>
          </a:p>
          <a:p>
            <a:r>
              <a:rPr lang="en-US" dirty="0"/>
              <a:t>In Inventory Setup a new Parameter </a:t>
            </a:r>
            <a:r>
              <a:rPr lang="en-US" b="1" dirty="0"/>
              <a:t>Legacy Print VarDim Type </a:t>
            </a:r>
            <a:r>
              <a:rPr lang="en-US" b="1"/>
              <a:t>External Documents</a:t>
            </a:r>
            <a:r>
              <a:rPr lang="en-US"/>
              <a:t> </a:t>
            </a:r>
            <a:r>
              <a:rPr lang="en-US" dirty="0"/>
              <a:t>to determine if the </a:t>
            </a:r>
            <a:r>
              <a:rPr lang="en-US" b="1" dirty="0"/>
              <a:t>Exclude Sales Print</a:t>
            </a:r>
            <a:r>
              <a:rPr lang="en-US" dirty="0"/>
              <a:t> and </a:t>
            </a:r>
            <a:r>
              <a:rPr lang="en-US" b="1" dirty="0"/>
              <a:t>Exclude Purchase Print</a:t>
            </a:r>
            <a:r>
              <a:rPr lang="en-US" dirty="0"/>
              <a:t> can be changed in the VarDim Order.</a:t>
            </a:r>
          </a:p>
          <a:p>
            <a:endParaRPr lang="en-US" dirty="0"/>
          </a:p>
        </p:txBody>
      </p:sp>
    </p:spTree>
    <p:extLst>
      <p:ext uri="{BB962C8B-B14F-4D97-AF65-F5344CB8AC3E}">
        <p14:creationId xmlns:p14="http://schemas.microsoft.com/office/powerpoint/2010/main" val="9363674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15E74-73B1-01D2-A2C6-E5C1C42B085E}"/>
              </a:ext>
            </a:extLst>
          </p:cNvPr>
          <p:cNvSpPr>
            <a:spLocks noGrp="1"/>
          </p:cNvSpPr>
          <p:nvPr>
            <p:ph type="title"/>
          </p:nvPr>
        </p:nvSpPr>
        <p:spPr/>
        <p:txBody>
          <a:bodyPr/>
          <a:lstStyle/>
          <a:p>
            <a:r>
              <a:rPr lang="en-US" dirty="0"/>
              <a:t>New/changed Functionality 25.1</a:t>
            </a:r>
          </a:p>
        </p:txBody>
      </p:sp>
      <p:sp>
        <p:nvSpPr>
          <p:cNvPr id="3" name="Content Placeholder 2">
            <a:extLst>
              <a:ext uri="{FF2B5EF4-FFF2-40B4-BE49-F238E27FC236}">
                <a16:creationId xmlns:a16="http://schemas.microsoft.com/office/drawing/2014/main" id="{C717C121-C6F9-F105-34F8-5CB7C0298E67}"/>
              </a:ext>
            </a:extLst>
          </p:cNvPr>
          <p:cNvSpPr>
            <a:spLocks noGrp="1"/>
          </p:cNvSpPr>
          <p:nvPr>
            <p:ph idx="1"/>
          </p:nvPr>
        </p:nvSpPr>
        <p:spPr/>
        <p:txBody>
          <a:bodyPr>
            <a:normAutofit fontScale="92500"/>
          </a:bodyPr>
          <a:lstStyle/>
          <a:p>
            <a:r>
              <a:rPr lang="en-US" dirty="0"/>
              <a:t>In </a:t>
            </a:r>
            <a:r>
              <a:rPr lang="en-US" b="1" dirty="0"/>
              <a:t>Additional Info, Care Label, Composition</a:t>
            </a:r>
            <a:r>
              <a:rPr lang="en-US" dirty="0"/>
              <a:t> and </a:t>
            </a:r>
            <a:r>
              <a:rPr lang="en-US" b="1" dirty="0"/>
              <a:t>Sustainability </a:t>
            </a:r>
            <a:r>
              <a:rPr lang="en-US" dirty="0"/>
              <a:t>of a Master you can also add the field </a:t>
            </a:r>
            <a:r>
              <a:rPr lang="en-US" b="1" dirty="0"/>
              <a:t>VarDim Type Name</a:t>
            </a:r>
            <a:r>
              <a:rPr lang="en-US" dirty="0"/>
              <a:t>.</a:t>
            </a:r>
          </a:p>
          <a:p>
            <a:r>
              <a:rPr lang="en-US" dirty="0"/>
              <a:t>In the </a:t>
            </a:r>
            <a:r>
              <a:rPr lang="en-US" b="1" dirty="0"/>
              <a:t>Item List/Card</a:t>
            </a:r>
            <a:r>
              <a:rPr lang="en-US" dirty="0"/>
              <a:t>, you are now also able to connect the Item to a </a:t>
            </a:r>
            <a:r>
              <a:rPr lang="en-US" b="1" dirty="0"/>
              <a:t>Category</a:t>
            </a:r>
            <a:r>
              <a:rPr lang="en-US" dirty="0"/>
              <a:t> for e-commerce, just ad you could already in the Master List/Card.</a:t>
            </a:r>
          </a:p>
          <a:p>
            <a:r>
              <a:rPr lang="en-US" dirty="0"/>
              <a:t>In FactBox </a:t>
            </a:r>
            <a:r>
              <a:rPr lang="en-US" b="1" i="1" dirty="0"/>
              <a:t>Complaint Line Details</a:t>
            </a:r>
            <a:r>
              <a:rPr lang="en-US" dirty="0"/>
              <a:t> of a Complaint, you can now also add the </a:t>
            </a:r>
            <a:r>
              <a:rPr lang="en-US" b="1" dirty="0"/>
              <a:t>Posted Shipment</a:t>
            </a:r>
            <a:r>
              <a:rPr lang="en-US" dirty="0"/>
              <a:t> and </a:t>
            </a:r>
            <a:r>
              <a:rPr lang="en-US" b="1" dirty="0"/>
              <a:t>Posted Return Receipt.</a:t>
            </a:r>
            <a:endParaRPr lang="en-US" dirty="0"/>
          </a:p>
          <a:p>
            <a:r>
              <a:rPr lang="en-US" dirty="0"/>
              <a:t>In </a:t>
            </a:r>
            <a:r>
              <a:rPr lang="en-US" b="1" dirty="0"/>
              <a:t>Formula Header </a:t>
            </a:r>
            <a:r>
              <a:rPr lang="en-US" dirty="0"/>
              <a:t>page we added field </a:t>
            </a:r>
            <a:r>
              <a:rPr lang="en-US" b="1" dirty="0"/>
              <a:t>Protected</a:t>
            </a:r>
            <a:r>
              <a:rPr lang="en-US" dirty="0"/>
              <a:t> to ensure that users can not change Formula Lines.</a:t>
            </a:r>
          </a:p>
          <a:p>
            <a:r>
              <a:rPr lang="en-US" dirty="0"/>
              <a:t>In </a:t>
            </a:r>
            <a:r>
              <a:rPr lang="en-US" b="1" dirty="0"/>
              <a:t>All Formula Lines </a:t>
            </a:r>
            <a:r>
              <a:rPr lang="en-US" dirty="0"/>
              <a:t>page, we added field </a:t>
            </a:r>
            <a:r>
              <a:rPr lang="en-US" b="1" dirty="0"/>
              <a:t>Formula No., </a:t>
            </a:r>
            <a:r>
              <a:rPr lang="en-US" dirty="0"/>
              <a:t>which can be added via </a:t>
            </a:r>
            <a:r>
              <a:rPr lang="en-US" b="1" i="1" dirty="0"/>
              <a:t>Personalize.</a:t>
            </a:r>
          </a:p>
          <a:p>
            <a:r>
              <a:rPr lang="en-US" dirty="0"/>
              <a:t>Extra Statistical Data has been added to our </a:t>
            </a:r>
            <a:r>
              <a:rPr lang="en-US" b="1" dirty="0"/>
              <a:t>TRIMIT Data and Test </a:t>
            </a:r>
            <a:r>
              <a:rPr lang="en-US" dirty="0"/>
              <a:t>App for testing/demo purposes.</a:t>
            </a:r>
          </a:p>
        </p:txBody>
      </p:sp>
    </p:spTree>
    <p:extLst>
      <p:ext uri="{BB962C8B-B14F-4D97-AF65-F5344CB8AC3E}">
        <p14:creationId xmlns:p14="http://schemas.microsoft.com/office/powerpoint/2010/main" val="24809407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TRIMIT 2013R2S Portals – May 2014</a:t>
            </a:r>
          </a:p>
        </p:txBody>
      </p:sp>
      <p:sp>
        <p:nvSpPr>
          <p:cNvPr id="3" name="Content Placeholder 2"/>
          <p:cNvSpPr>
            <a:spLocks noGrp="1"/>
          </p:cNvSpPr>
          <p:nvPr>
            <p:ph idx="1"/>
          </p:nvPr>
        </p:nvSpPr>
        <p:spPr/>
        <p:txBody>
          <a:bodyPr/>
          <a:lstStyle/>
          <a:p>
            <a:r>
              <a:rPr lang="en-US" dirty="0"/>
              <a:t>B2C Framework</a:t>
            </a:r>
          </a:p>
          <a:p>
            <a:r>
              <a:rPr lang="en-US" dirty="0"/>
              <a:t>On all portals, the multi device layout is complete. The user experience will follow you on whatever device you choose for the task. On the B2B and Sales Agent, we now introduce “Load on demand” on the edit order page. </a:t>
            </a:r>
          </a:p>
          <a:p>
            <a:r>
              <a:rPr lang="en-US" dirty="0"/>
              <a:t>Advanced Sales Integration</a:t>
            </a:r>
          </a:p>
          <a:p>
            <a:r>
              <a:rPr lang="en-US" dirty="0"/>
              <a:t>No Lost Orders</a:t>
            </a:r>
          </a:p>
          <a:p>
            <a:r>
              <a:rPr lang="en-US" dirty="0"/>
              <a:t>Multiple Availability Check Methods</a:t>
            </a:r>
          </a:p>
          <a:p>
            <a:endParaRPr lang="en-US" dirty="0"/>
          </a:p>
        </p:txBody>
      </p:sp>
    </p:spTree>
    <p:extLst>
      <p:ext uri="{BB962C8B-B14F-4D97-AF65-F5344CB8AC3E}">
        <p14:creationId xmlns:p14="http://schemas.microsoft.com/office/powerpoint/2010/main" val="18573174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770F9-BFE2-0F2D-8415-702B8C3ABC2F}"/>
              </a:ext>
            </a:extLst>
          </p:cNvPr>
          <p:cNvSpPr>
            <a:spLocks noGrp="1"/>
          </p:cNvSpPr>
          <p:nvPr>
            <p:ph type="title"/>
          </p:nvPr>
        </p:nvSpPr>
        <p:spPr/>
        <p:txBody>
          <a:bodyPr/>
          <a:lstStyle/>
          <a:p>
            <a:r>
              <a:rPr lang="en-US" dirty="0"/>
              <a:t>New/changed Functionality 25.1</a:t>
            </a:r>
          </a:p>
        </p:txBody>
      </p:sp>
      <p:sp>
        <p:nvSpPr>
          <p:cNvPr id="3" name="Content Placeholder 2">
            <a:extLst>
              <a:ext uri="{FF2B5EF4-FFF2-40B4-BE49-F238E27FC236}">
                <a16:creationId xmlns:a16="http://schemas.microsoft.com/office/drawing/2014/main" id="{38A4E060-48F4-3D0B-D3AB-6CFB5BBFCDC4}"/>
              </a:ext>
            </a:extLst>
          </p:cNvPr>
          <p:cNvSpPr>
            <a:spLocks noGrp="1"/>
          </p:cNvSpPr>
          <p:nvPr>
            <p:ph idx="1"/>
          </p:nvPr>
        </p:nvSpPr>
        <p:spPr/>
        <p:txBody>
          <a:bodyPr>
            <a:normAutofit lnSpcReduction="10000"/>
          </a:bodyPr>
          <a:lstStyle/>
          <a:p>
            <a:r>
              <a:rPr lang="en-US" dirty="0"/>
              <a:t>If you create a </a:t>
            </a:r>
            <a:r>
              <a:rPr lang="en-US" b="1" dirty="0"/>
              <a:t>Variant </a:t>
            </a:r>
            <a:r>
              <a:rPr lang="en-US" dirty="0"/>
              <a:t>in a </a:t>
            </a:r>
            <a:r>
              <a:rPr lang="en-US" b="1" dirty="0"/>
              <a:t>VarDim Type </a:t>
            </a:r>
            <a:r>
              <a:rPr lang="en-US" dirty="0"/>
              <a:t>via a Master Matrix, it will immediately get a checkmark in </a:t>
            </a:r>
            <a:r>
              <a:rPr lang="en-US" b="1" dirty="0"/>
              <a:t>Mark</a:t>
            </a:r>
            <a:r>
              <a:rPr lang="en-US" dirty="0"/>
              <a:t>, so it is right away chosen for your Master.</a:t>
            </a:r>
          </a:p>
          <a:p>
            <a:r>
              <a:rPr lang="en-US" dirty="0"/>
              <a:t>New Parameter </a:t>
            </a:r>
            <a:r>
              <a:rPr lang="en-US" b="1" dirty="0"/>
              <a:t>Update Calculated Costs when Closing</a:t>
            </a:r>
            <a:r>
              <a:rPr lang="en-US" dirty="0"/>
              <a:t> in the Production Setup to determine if the </a:t>
            </a:r>
            <a:r>
              <a:rPr lang="en-US" b="1" dirty="0"/>
              <a:t>Calc. Unit Cost</a:t>
            </a:r>
            <a:r>
              <a:rPr lang="en-US" dirty="0"/>
              <a:t> fields in the Item Card should be updated based on the </a:t>
            </a:r>
            <a:r>
              <a:rPr lang="en-US" b="1" dirty="0"/>
              <a:t>Consumed </a:t>
            </a:r>
            <a:r>
              <a:rPr lang="en-US" dirty="0"/>
              <a:t>Costs of a Production Order when you </a:t>
            </a:r>
            <a:r>
              <a:rPr lang="en-US" b="1" dirty="0"/>
              <a:t>Close </a:t>
            </a:r>
            <a:r>
              <a:rPr lang="en-US" dirty="0"/>
              <a:t>the Production Order.</a:t>
            </a:r>
          </a:p>
          <a:p>
            <a:r>
              <a:rPr lang="en-US" dirty="0"/>
              <a:t>New FactBox </a:t>
            </a:r>
            <a:r>
              <a:rPr lang="en-US" b="1" i="1" dirty="0"/>
              <a:t>Master Status</a:t>
            </a:r>
            <a:r>
              <a:rPr lang="en-US" dirty="0"/>
              <a:t> in the Master List and Master Page has been added showing if you have added related Information to the Master like i.e. Care Label or Sales Prices, etc.</a:t>
            </a:r>
          </a:p>
          <a:p>
            <a:r>
              <a:rPr lang="en-US" dirty="0"/>
              <a:t>The </a:t>
            </a:r>
            <a:r>
              <a:rPr lang="en-US" b="1" dirty="0"/>
              <a:t>No. System</a:t>
            </a:r>
            <a:r>
              <a:rPr lang="en-US" dirty="0"/>
              <a:t> of a Master can now be determined based on the VarDim Master Lines and the settings in the </a:t>
            </a:r>
            <a:r>
              <a:rPr lang="en-US" b="1" dirty="0"/>
              <a:t>VarDim Type Placement in Item No.</a:t>
            </a:r>
            <a:endParaRPr lang="en-US" dirty="0"/>
          </a:p>
        </p:txBody>
      </p:sp>
    </p:spTree>
    <p:extLst>
      <p:ext uri="{BB962C8B-B14F-4D97-AF65-F5344CB8AC3E}">
        <p14:creationId xmlns:p14="http://schemas.microsoft.com/office/powerpoint/2010/main" val="32423186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53263-9F09-153C-7ECF-6814A7EEE8BA}"/>
              </a:ext>
            </a:extLst>
          </p:cNvPr>
          <p:cNvSpPr>
            <a:spLocks noGrp="1"/>
          </p:cNvSpPr>
          <p:nvPr>
            <p:ph type="title"/>
          </p:nvPr>
        </p:nvSpPr>
        <p:spPr/>
        <p:txBody>
          <a:bodyPr/>
          <a:lstStyle/>
          <a:p>
            <a:r>
              <a:rPr lang="en-US" dirty="0"/>
              <a:t>New/changed Functionality 25.1</a:t>
            </a:r>
          </a:p>
        </p:txBody>
      </p:sp>
      <p:sp>
        <p:nvSpPr>
          <p:cNvPr id="3" name="Content Placeholder 2">
            <a:extLst>
              <a:ext uri="{FF2B5EF4-FFF2-40B4-BE49-F238E27FC236}">
                <a16:creationId xmlns:a16="http://schemas.microsoft.com/office/drawing/2014/main" id="{97430C60-7A93-29BC-CC3B-096FE3C8A96E}"/>
              </a:ext>
            </a:extLst>
          </p:cNvPr>
          <p:cNvSpPr>
            <a:spLocks noGrp="1"/>
          </p:cNvSpPr>
          <p:nvPr>
            <p:ph idx="1"/>
          </p:nvPr>
        </p:nvSpPr>
        <p:spPr/>
        <p:txBody>
          <a:bodyPr>
            <a:normAutofit fontScale="92500" lnSpcReduction="20000"/>
          </a:bodyPr>
          <a:lstStyle/>
          <a:p>
            <a:r>
              <a:rPr lang="en-US" dirty="0"/>
              <a:t>Automatic Numbering of Masters based on a </a:t>
            </a:r>
            <a:r>
              <a:rPr lang="en-US" b="1" dirty="0"/>
              <a:t>No. Series</a:t>
            </a:r>
            <a:r>
              <a:rPr lang="en-US" dirty="0"/>
              <a:t> is also possible when creating a Master from Blank in the Wizard, when choosing a </a:t>
            </a:r>
            <a:r>
              <a:rPr lang="en-US" b="1" dirty="0"/>
              <a:t>Copy Setup</a:t>
            </a:r>
            <a:r>
              <a:rPr lang="en-US" dirty="0"/>
              <a:t>.</a:t>
            </a:r>
          </a:p>
          <a:p>
            <a:r>
              <a:rPr lang="en-US" dirty="0"/>
              <a:t>Wizard can also be used for Furniture/Configuration Masters.</a:t>
            </a:r>
          </a:p>
          <a:p>
            <a:r>
              <a:rPr lang="en-US" dirty="0"/>
              <a:t>Measurement Chart changes:</a:t>
            </a:r>
          </a:p>
          <a:p>
            <a:pPr lvl="1"/>
            <a:r>
              <a:rPr lang="en-US" dirty="0"/>
              <a:t>You can add a Tolerance in the VarDim Type which will be copied to the Measurement Chart Line.</a:t>
            </a:r>
          </a:p>
          <a:p>
            <a:pPr lvl="1"/>
            <a:r>
              <a:rPr lang="en-US" dirty="0"/>
              <a:t>You can </a:t>
            </a:r>
            <a:r>
              <a:rPr lang="en-US" i="1" dirty="0"/>
              <a:t>Hide</a:t>
            </a:r>
            <a:r>
              <a:rPr lang="en-US" dirty="0"/>
              <a:t> columns, so they will not be shown or printed.</a:t>
            </a:r>
          </a:p>
          <a:p>
            <a:pPr lvl="1"/>
            <a:r>
              <a:rPr lang="en-US" dirty="0"/>
              <a:t>You can add </a:t>
            </a:r>
            <a:r>
              <a:rPr lang="en-US" b="1" dirty="0"/>
              <a:t>Collection No.</a:t>
            </a:r>
            <a:r>
              <a:rPr lang="en-US" dirty="0"/>
              <a:t> in the Version, which can also be used as Filter to print specific Versions.</a:t>
            </a:r>
          </a:p>
          <a:p>
            <a:pPr lvl="1"/>
            <a:r>
              <a:rPr lang="en-US" dirty="0"/>
              <a:t>In the </a:t>
            </a:r>
            <a:r>
              <a:rPr lang="en-US" b="1" dirty="0"/>
              <a:t>PDM Report Set Line </a:t>
            </a:r>
            <a:r>
              <a:rPr lang="en-US" dirty="0"/>
              <a:t>for the Measurement Chart, you can also Filter on the Versions and the Comment Codes.</a:t>
            </a:r>
          </a:p>
          <a:p>
            <a:pPr lvl="1"/>
            <a:r>
              <a:rPr lang="en-US" dirty="0"/>
              <a:t>You can add Comments to </a:t>
            </a:r>
            <a:r>
              <a:rPr lang="en-US"/>
              <a:t>a Version.</a:t>
            </a:r>
            <a:endParaRPr lang="en-US" dirty="0"/>
          </a:p>
          <a:p>
            <a:pPr lvl="1"/>
            <a:r>
              <a:rPr lang="en-US" dirty="0"/>
              <a:t>You can run the report directly via the Measurement Chart Header.</a:t>
            </a:r>
          </a:p>
          <a:p>
            <a:r>
              <a:rPr lang="en-US" dirty="0"/>
              <a:t>New </a:t>
            </a:r>
            <a:r>
              <a:rPr lang="en-US" b="1" dirty="0"/>
              <a:t>Report Selection – PDM</a:t>
            </a:r>
            <a:r>
              <a:rPr lang="en-US" dirty="0"/>
              <a:t> for the PDM Reports started via the Master List/Card.</a:t>
            </a:r>
          </a:p>
          <a:p>
            <a:endParaRPr lang="en-US" dirty="0"/>
          </a:p>
        </p:txBody>
      </p:sp>
    </p:spTree>
    <p:extLst>
      <p:ext uri="{BB962C8B-B14F-4D97-AF65-F5344CB8AC3E}">
        <p14:creationId xmlns:p14="http://schemas.microsoft.com/office/powerpoint/2010/main" val="34093865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B5102-131B-D1C7-637A-720CBB8FBEAE}"/>
              </a:ext>
            </a:extLst>
          </p:cNvPr>
          <p:cNvSpPr>
            <a:spLocks noGrp="1"/>
          </p:cNvSpPr>
          <p:nvPr>
            <p:ph type="title"/>
          </p:nvPr>
        </p:nvSpPr>
        <p:spPr/>
        <p:txBody>
          <a:bodyPr/>
          <a:lstStyle/>
          <a:p>
            <a:r>
              <a:rPr lang="en-US" dirty="0"/>
              <a:t>New/changed Functionality 25.1</a:t>
            </a:r>
          </a:p>
        </p:txBody>
      </p:sp>
      <p:sp>
        <p:nvSpPr>
          <p:cNvPr id="3" name="Content Placeholder 2">
            <a:extLst>
              <a:ext uri="{FF2B5EF4-FFF2-40B4-BE49-F238E27FC236}">
                <a16:creationId xmlns:a16="http://schemas.microsoft.com/office/drawing/2014/main" id="{1F224D8F-BB4C-68B5-8D0F-CDC9F5AB2575}"/>
              </a:ext>
            </a:extLst>
          </p:cNvPr>
          <p:cNvSpPr>
            <a:spLocks noGrp="1"/>
          </p:cNvSpPr>
          <p:nvPr>
            <p:ph idx="1"/>
          </p:nvPr>
        </p:nvSpPr>
        <p:spPr/>
        <p:txBody>
          <a:bodyPr/>
          <a:lstStyle/>
          <a:p>
            <a:r>
              <a:rPr lang="en-US" dirty="0"/>
              <a:t>New </a:t>
            </a:r>
            <a:r>
              <a:rPr lang="en-US" b="1" dirty="0"/>
              <a:t>Wizard to create a B2B Authorization Code </a:t>
            </a:r>
            <a:r>
              <a:rPr lang="en-US" dirty="0"/>
              <a:t>and send E-Mail to Customer so he can create an account for the TRIMIT B2B Webshop.</a:t>
            </a:r>
          </a:p>
          <a:p>
            <a:r>
              <a:rPr lang="en-US" b="1" dirty="0"/>
              <a:t>Data and Test App </a:t>
            </a:r>
            <a:r>
              <a:rPr lang="en-US" dirty="0"/>
              <a:t>– choice for creating Inventory and Statistical Data has been split into two choices and the </a:t>
            </a:r>
            <a:r>
              <a:rPr lang="en-US" b="1" dirty="0"/>
              <a:t>Report Selection – PDM </a:t>
            </a:r>
            <a:r>
              <a:rPr lang="en-US" dirty="0"/>
              <a:t>has been added to the demo data.</a:t>
            </a:r>
          </a:p>
          <a:p>
            <a:r>
              <a:rPr lang="en-US" dirty="0"/>
              <a:t>Color Reference in a Variants of a Color VarDim Type, can also be setup as the </a:t>
            </a:r>
            <a:r>
              <a:rPr lang="en-US" b="1" dirty="0"/>
              <a:t>Pantone TCX Code</a:t>
            </a:r>
          </a:p>
          <a:p>
            <a:r>
              <a:rPr lang="en-US" dirty="0"/>
              <a:t>New Field </a:t>
            </a:r>
            <a:r>
              <a:rPr lang="en-US" b="1" dirty="0"/>
              <a:t>Table ID Relation Type</a:t>
            </a:r>
            <a:r>
              <a:rPr lang="en-US" dirty="0"/>
              <a:t> in the E-Mail Template, to determine which Table is the main Table for the Extra Report you want to </a:t>
            </a:r>
            <a:r>
              <a:rPr lang="en-US"/>
              <a:t>attach to an E-Mail.</a:t>
            </a:r>
            <a:endParaRPr lang="en-US" dirty="0"/>
          </a:p>
        </p:txBody>
      </p:sp>
    </p:spTree>
    <p:extLst>
      <p:ext uri="{BB962C8B-B14F-4D97-AF65-F5344CB8AC3E}">
        <p14:creationId xmlns:p14="http://schemas.microsoft.com/office/powerpoint/2010/main" val="27593950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E2BCD-3CA0-23BD-514B-19CDA809CFF6}"/>
              </a:ext>
            </a:extLst>
          </p:cNvPr>
          <p:cNvSpPr>
            <a:spLocks noGrp="1"/>
          </p:cNvSpPr>
          <p:nvPr>
            <p:ph type="title"/>
          </p:nvPr>
        </p:nvSpPr>
        <p:spPr/>
        <p:txBody>
          <a:bodyPr/>
          <a:lstStyle/>
          <a:p>
            <a:r>
              <a:rPr lang="en-US" dirty="0"/>
              <a:t>New/changed Functionality 25.1</a:t>
            </a:r>
          </a:p>
        </p:txBody>
      </p:sp>
      <p:sp>
        <p:nvSpPr>
          <p:cNvPr id="3" name="Content Placeholder 2">
            <a:extLst>
              <a:ext uri="{FF2B5EF4-FFF2-40B4-BE49-F238E27FC236}">
                <a16:creationId xmlns:a16="http://schemas.microsoft.com/office/drawing/2014/main" id="{373BEF4F-62C0-480C-7673-0498E0176A08}"/>
              </a:ext>
            </a:extLst>
          </p:cNvPr>
          <p:cNvSpPr>
            <a:spLocks noGrp="1"/>
          </p:cNvSpPr>
          <p:nvPr>
            <p:ph idx="1"/>
          </p:nvPr>
        </p:nvSpPr>
        <p:spPr/>
        <p:txBody>
          <a:bodyPr/>
          <a:lstStyle/>
          <a:p>
            <a:r>
              <a:rPr lang="en-US" dirty="0"/>
              <a:t>TRIMIT Data &amp; Test App can also create an </a:t>
            </a:r>
            <a:r>
              <a:rPr lang="en-US" b="1" dirty="0"/>
              <a:t>E-Mail Template </a:t>
            </a:r>
            <a:r>
              <a:rPr lang="en-US" dirty="0"/>
              <a:t>for the </a:t>
            </a:r>
            <a:r>
              <a:rPr lang="en-US" dirty="0" err="1"/>
              <a:t>SalesAgent</a:t>
            </a:r>
            <a:r>
              <a:rPr lang="en-US" dirty="0"/>
              <a:t> Authorization.</a:t>
            </a:r>
          </a:p>
          <a:p>
            <a:r>
              <a:rPr lang="en-US" dirty="0"/>
              <a:t>The </a:t>
            </a:r>
            <a:r>
              <a:rPr lang="en-US" b="1" dirty="0" err="1"/>
              <a:t>SalesAgent</a:t>
            </a:r>
            <a:r>
              <a:rPr lang="en-US" b="1" dirty="0"/>
              <a:t> Authorization </a:t>
            </a:r>
            <a:r>
              <a:rPr lang="en-US" dirty="0"/>
              <a:t>can now also be setup via the Salesperson to give him access to the TRIMIT </a:t>
            </a:r>
            <a:r>
              <a:rPr lang="en-US" dirty="0" err="1"/>
              <a:t>SalesAgent</a:t>
            </a:r>
            <a:r>
              <a:rPr lang="en-US" dirty="0"/>
              <a:t>.</a:t>
            </a:r>
          </a:p>
          <a:p>
            <a:r>
              <a:rPr lang="en-US" dirty="0"/>
              <a:t>If you change the Quantity in Sales Lines based on Invoiced Quantity, you can set the Sales Order to </a:t>
            </a:r>
            <a:r>
              <a:rPr lang="en-US" i="1" dirty="0"/>
              <a:t>All Shipped and Invoiced</a:t>
            </a:r>
            <a:r>
              <a:rPr lang="en-US" dirty="0"/>
              <a:t>.</a:t>
            </a:r>
          </a:p>
        </p:txBody>
      </p:sp>
    </p:spTree>
    <p:extLst>
      <p:ext uri="{BB962C8B-B14F-4D97-AF65-F5344CB8AC3E}">
        <p14:creationId xmlns:p14="http://schemas.microsoft.com/office/powerpoint/2010/main" val="164008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17BDF-5BD4-E920-86FD-E9DC587969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41A491-654E-3A50-67E7-5B98FEEB2DB7}"/>
              </a:ext>
            </a:extLst>
          </p:cNvPr>
          <p:cNvSpPr>
            <a:spLocks noGrp="1"/>
          </p:cNvSpPr>
          <p:nvPr>
            <p:ph type="title"/>
          </p:nvPr>
        </p:nvSpPr>
        <p:spPr/>
        <p:txBody>
          <a:bodyPr>
            <a:noAutofit/>
          </a:bodyPr>
          <a:lstStyle/>
          <a:p>
            <a:r>
              <a:rPr lang="en-GB" sz="4000" dirty="0"/>
              <a:t>What is changed in TRIMIT 25.2.XXXX</a:t>
            </a:r>
            <a:br>
              <a:rPr lang="en-GB" sz="4000" dirty="0"/>
            </a:br>
            <a:r>
              <a:rPr lang="en-GB" sz="4000" dirty="0"/>
              <a:t>on Business Central 2025 Wave 2 </a:t>
            </a:r>
            <a:br>
              <a:rPr lang="en-GB" sz="4000" dirty="0"/>
            </a:br>
            <a:r>
              <a:rPr lang="en-GB" sz="4000" dirty="0"/>
              <a:t>in comparison to TRIMIT 25.1.XXXX</a:t>
            </a:r>
            <a:br>
              <a:rPr lang="en-GB" sz="4000" dirty="0"/>
            </a:br>
            <a:endParaRPr lang="en-US" sz="4000" dirty="0"/>
          </a:p>
        </p:txBody>
      </p:sp>
      <p:sp>
        <p:nvSpPr>
          <p:cNvPr id="3" name="Text Placeholder 2">
            <a:extLst>
              <a:ext uri="{FF2B5EF4-FFF2-40B4-BE49-F238E27FC236}">
                <a16:creationId xmlns:a16="http://schemas.microsoft.com/office/drawing/2014/main" id="{AB5EAE86-0193-B172-9C56-3D8E7D71B60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19498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1B4A5-F4AC-AA4D-477D-46307CDD4C14}"/>
              </a:ext>
            </a:extLst>
          </p:cNvPr>
          <p:cNvSpPr>
            <a:spLocks noGrp="1"/>
          </p:cNvSpPr>
          <p:nvPr>
            <p:ph type="title"/>
          </p:nvPr>
        </p:nvSpPr>
        <p:spPr/>
        <p:txBody>
          <a:bodyPr/>
          <a:lstStyle/>
          <a:p>
            <a:r>
              <a:rPr lang="en-US" dirty="0"/>
              <a:t>New/changed Functionality 25.2</a:t>
            </a:r>
          </a:p>
        </p:txBody>
      </p:sp>
      <p:sp>
        <p:nvSpPr>
          <p:cNvPr id="3" name="Content Placeholder 2">
            <a:extLst>
              <a:ext uri="{FF2B5EF4-FFF2-40B4-BE49-F238E27FC236}">
                <a16:creationId xmlns:a16="http://schemas.microsoft.com/office/drawing/2014/main" id="{59B10870-215F-B5E4-3B3E-D18E1A2C735F}"/>
              </a:ext>
            </a:extLst>
          </p:cNvPr>
          <p:cNvSpPr>
            <a:spLocks noGrp="1"/>
          </p:cNvSpPr>
          <p:nvPr>
            <p:ph idx="1"/>
          </p:nvPr>
        </p:nvSpPr>
        <p:spPr/>
        <p:txBody>
          <a:bodyPr/>
          <a:lstStyle/>
          <a:p>
            <a:r>
              <a:rPr lang="en-US" dirty="0"/>
              <a:t>In the Purchase Quotes List/Page we also added the FactBox </a:t>
            </a:r>
            <a:r>
              <a:rPr lang="en-US" b="1" i="1" dirty="0"/>
              <a:t>Drag &amp; Drop</a:t>
            </a:r>
            <a:r>
              <a:rPr lang="en-US" dirty="0"/>
              <a:t>, which can be added via personalization.</a:t>
            </a:r>
          </a:p>
          <a:p>
            <a:r>
              <a:rPr lang="en-US" dirty="0"/>
              <a:t>The </a:t>
            </a:r>
            <a:r>
              <a:rPr lang="en-US" b="1" dirty="0"/>
              <a:t>Master Reports</a:t>
            </a:r>
            <a:r>
              <a:rPr lang="en-US" dirty="0"/>
              <a:t> now have the option to </a:t>
            </a:r>
            <a:r>
              <a:rPr lang="en-US" i="1" dirty="0"/>
              <a:t>Review</a:t>
            </a:r>
            <a:r>
              <a:rPr lang="en-US" dirty="0"/>
              <a:t> the report on your screen and to </a:t>
            </a:r>
            <a:r>
              <a:rPr lang="en-US" i="1" dirty="0"/>
              <a:t>Download</a:t>
            </a:r>
            <a:r>
              <a:rPr lang="en-US" dirty="0"/>
              <a:t> the pdf-file.</a:t>
            </a:r>
          </a:p>
          <a:p>
            <a:r>
              <a:rPr lang="en-US" dirty="0"/>
              <a:t>A </a:t>
            </a:r>
            <a:r>
              <a:rPr lang="en-US" b="1" dirty="0"/>
              <a:t>Formula Cross Calculation List</a:t>
            </a:r>
            <a:r>
              <a:rPr lang="en-US" dirty="0"/>
              <a:t> has been created to see the several Formula Cross Calculations.</a:t>
            </a:r>
          </a:p>
          <a:p>
            <a:r>
              <a:rPr lang="en-US" b="1" dirty="0"/>
              <a:t>Blanket Sales Order </a:t>
            </a:r>
            <a:r>
              <a:rPr lang="en-US" dirty="0"/>
              <a:t>functionality has been improved, so it is clearer what happened in the connected regular Sales Orders (“reserved on Blanket Quantity”, Shipped and Invoiced) and which Quantity is still available on the Blanket Sales Order for other regular Sales Orders.</a:t>
            </a:r>
          </a:p>
        </p:txBody>
      </p:sp>
    </p:spTree>
    <p:extLst>
      <p:ext uri="{BB962C8B-B14F-4D97-AF65-F5344CB8AC3E}">
        <p14:creationId xmlns:p14="http://schemas.microsoft.com/office/powerpoint/2010/main" val="11717268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B7360-5FFE-7D1D-2E43-42FFCB052650}"/>
              </a:ext>
            </a:extLst>
          </p:cNvPr>
          <p:cNvSpPr>
            <a:spLocks noGrp="1"/>
          </p:cNvSpPr>
          <p:nvPr>
            <p:ph type="title"/>
          </p:nvPr>
        </p:nvSpPr>
        <p:spPr/>
        <p:txBody>
          <a:bodyPr/>
          <a:lstStyle/>
          <a:p>
            <a:r>
              <a:rPr lang="en-US" dirty="0"/>
              <a:t>New/changed Functionality 25.2</a:t>
            </a:r>
          </a:p>
        </p:txBody>
      </p:sp>
      <p:sp>
        <p:nvSpPr>
          <p:cNvPr id="3" name="Content Placeholder 2">
            <a:extLst>
              <a:ext uri="{FF2B5EF4-FFF2-40B4-BE49-F238E27FC236}">
                <a16:creationId xmlns:a16="http://schemas.microsoft.com/office/drawing/2014/main" id="{5A656C86-BEEC-E7C4-E494-7CBF261F8868}"/>
              </a:ext>
            </a:extLst>
          </p:cNvPr>
          <p:cNvSpPr>
            <a:spLocks noGrp="1"/>
          </p:cNvSpPr>
          <p:nvPr>
            <p:ph idx="1"/>
          </p:nvPr>
        </p:nvSpPr>
        <p:spPr/>
        <p:txBody>
          <a:bodyPr>
            <a:normAutofit lnSpcReduction="10000"/>
          </a:bodyPr>
          <a:lstStyle/>
          <a:p>
            <a:r>
              <a:rPr lang="en-US" dirty="0"/>
              <a:t>New </a:t>
            </a:r>
            <a:r>
              <a:rPr lang="en-US" b="1" i="1" dirty="0"/>
              <a:t>My User </a:t>
            </a:r>
            <a:r>
              <a:rPr lang="en-US" b="1" dirty="0"/>
              <a:t>Settings </a:t>
            </a:r>
            <a:r>
              <a:rPr lang="en-US" dirty="0"/>
              <a:t>to set Fields in the User Setup, so the User can change them without Modify rights to the User Setup.</a:t>
            </a:r>
          </a:p>
          <a:p>
            <a:r>
              <a:rPr lang="en-US" dirty="0"/>
              <a:t>In the </a:t>
            </a:r>
            <a:r>
              <a:rPr lang="en-US" b="1" dirty="0"/>
              <a:t>Calculation Header</a:t>
            </a:r>
            <a:r>
              <a:rPr lang="en-US" dirty="0"/>
              <a:t> new fields have been added for the Dates and the User that has </a:t>
            </a:r>
            <a:r>
              <a:rPr lang="en-US" i="1" dirty="0"/>
              <a:t>Posted the Values, the Sales Prices</a:t>
            </a:r>
            <a:r>
              <a:rPr lang="en-US" b="1" dirty="0"/>
              <a:t> </a:t>
            </a:r>
            <a:r>
              <a:rPr lang="en-US" dirty="0"/>
              <a:t>and/or</a:t>
            </a:r>
            <a:r>
              <a:rPr lang="en-US" b="1" i="1" dirty="0"/>
              <a:t> </a:t>
            </a:r>
            <a:r>
              <a:rPr lang="en-US" i="1" dirty="0"/>
              <a:t>the Purchase Prices</a:t>
            </a:r>
            <a:r>
              <a:rPr lang="en-US" b="1" dirty="0"/>
              <a:t> </a:t>
            </a:r>
            <a:r>
              <a:rPr lang="en-US" dirty="0"/>
              <a:t>of a Calculation. They can be shown via </a:t>
            </a:r>
            <a:r>
              <a:rPr lang="en-US" b="1" i="1" dirty="0"/>
              <a:t>Personalize</a:t>
            </a:r>
            <a:r>
              <a:rPr lang="en-US" dirty="0"/>
              <a:t> in the Calculation and in the Calculation Overview Lines.</a:t>
            </a:r>
          </a:p>
          <a:p>
            <a:r>
              <a:rPr lang="en-US" dirty="0"/>
              <a:t>Export/Import possibility for the </a:t>
            </a:r>
            <a:r>
              <a:rPr lang="en-US" b="1" dirty="0"/>
              <a:t>Integration Setup, Related Information </a:t>
            </a:r>
            <a:r>
              <a:rPr lang="en-US" dirty="0"/>
              <a:t>and </a:t>
            </a:r>
            <a:r>
              <a:rPr lang="en-US" b="1" dirty="0"/>
              <a:t>Requests.</a:t>
            </a:r>
          </a:p>
          <a:p>
            <a:r>
              <a:rPr lang="en-US" dirty="0"/>
              <a:t>New Pages (6037950 – 6037953) for the Basket Export of </a:t>
            </a:r>
            <a:br>
              <a:rPr lang="en-US" dirty="0"/>
            </a:br>
            <a:r>
              <a:rPr lang="en-US" dirty="0"/>
              <a:t>TRIMIT e-commerce.</a:t>
            </a:r>
          </a:p>
          <a:p>
            <a:r>
              <a:rPr lang="en-US" dirty="0"/>
              <a:t>In the </a:t>
            </a:r>
            <a:r>
              <a:rPr lang="en-US" b="1" dirty="0"/>
              <a:t>Transfer Order Matrices</a:t>
            </a:r>
            <a:r>
              <a:rPr lang="en-US" dirty="0"/>
              <a:t>, you can now also see the Available Quantities of the </a:t>
            </a:r>
            <a:r>
              <a:rPr lang="en-US" b="1" dirty="0"/>
              <a:t>Transfer-from Location</a:t>
            </a:r>
            <a:r>
              <a:rPr lang="en-US" dirty="0"/>
              <a:t>.</a:t>
            </a:r>
          </a:p>
        </p:txBody>
      </p:sp>
    </p:spTree>
    <p:extLst>
      <p:ext uri="{BB962C8B-B14F-4D97-AF65-F5344CB8AC3E}">
        <p14:creationId xmlns:p14="http://schemas.microsoft.com/office/powerpoint/2010/main" val="32860930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0CE56-B6D1-D05C-F695-C6484E2FC72D}"/>
              </a:ext>
            </a:extLst>
          </p:cNvPr>
          <p:cNvSpPr>
            <a:spLocks noGrp="1"/>
          </p:cNvSpPr>
          <p:nvPr>
            <p:ph type="title"/>
          </p:nvPr>
        </p:nvSpPr>
        <p:spPr/>
        <p:txBody>
          <a:bodyPr/>
          <a:lstStyle/>
          <a:p>
            <a:r>
              <a:rPr lang="en-US" dirty="0"/>
              <a:t>New/changed Functionality 25.2</a:t>
            </a:r>
          </a:p>
        </p:txBody>
      </p:sp>
      <p:sp>
        <p:nvSpPr>
          <p:cNvPr id="3" name="Content Placeholder 2">
            <a:extLst>
              <a:ext uri="{FF2B5EF4-FFF2-40B4-BE49-F238E27FC236}">
                <a16:creationId xmlns:a16="http://schemas.microsoft.com/office/drawing/2014/main" id="{33026FE8-CA7A-E5A0-149A-3BB09EB113E0}"/>
              </a:ext>
            </a:extLst>
          </p:cNvPr>
          <p:cNvSpPr>
            <a:spLocks noGrp="1"/>
          </p:cNvSpPr>
          <p:nvPr>
            <p:ph idx="1"/>
          </p:nvPr>
        </p:nvSpPr>
        <p:spPr/>
        <p:txBody>
          <a:bodyPr>
            <a:normAutofit fontScale="92500" lnSpcReduction="20000"/>
          </a:bodyPr>
          <a:lstStyle/>
          <a:p>
            <a:r>
              <a:rPr lang="en-US" dirty="0"/>
              <a:t>In the </a:t>
            </a:r>
            <a:r>
              <a:rPr lang="en-US" b="1" dirty="0"/>
              <a:t>Integration Setup</a:t>
            </a:r>
            <a:r>
              <a:rPr lang="en-US" dirty="0"/>
              <a:t>, you are now also able to add customized fields in the Tables </a:t>
            </a:r>
            <a:r>
              <a:rPr lang="en-US" b="1" i="1" dirty="0"/>
              <a:t>36 Sales Header</a:t>
            </a:r>
            <a:r>
              <a:rPr lang="en-US" b="1" dirty="0"/>
              <a:t> </a:t>
            </a:r>
            <a:r>
              <a:rPr lang="en-US" dirty="0"/>
              <a:t>and </a:t>
            </a:r>
            <a:r>
              <a:rPr lang="en-US" b="1" i="1" dirty="0"/>
              <a:t>37 Sales Line</a:t>
            </a:r>
            <a:r>
              <a:rPr lang="en-US" dirty="0"/>
              <a:t>, that can be imported, and they will be shown in the </a:t>
            </a:r>
            <a:r>
              <a:rPr lang="en-US" b="1" dirty="0"/>
              <a:t>Integration Sales Document.</a:t>
            </a:r>
          </a:p>
          <a:p>
            <a:r>
              <a:rPr lang="en-US" dirty="0"/>
              <a:t>New Parameter </a:t>
            </a:r>
            <a:r>
              <a:rPr lang="en-US" b="1" dirty="0"/>
              <a:t>Test Mandatory VarDim Values VarDim Order</a:t>
            </a:r>
            <a:r>
              <a:rPr lang="en-US" dirty="0"/>
              <a:t> in the Sales &amp; Receivables Setup</a:t>
            </a:r>
            <a:r>
              <a:rPr lang="en-US" b="1" dirty="0"/>
              <a:t> </a:t>
            </a:r>
            <a:r>
              <a:rPr lang="en-US" dirty="0"/>
              <a:t>to determine if you want to have an error message if you do not fill a Value in the VarDim Order, based on the settings in the VarDim Types itself.</a:t>
            </a:r>
          </a:p>
          <a:p>
            <a:r>
              <a:rPr lang="en-US" b="1" dirty="0"/>
              <a:t>Report Selection – PDM</a:t>
            </a:r>
            <a:r>
              <a:rPr lang="en-US" dirty="0"/>
              <a:t> has been extended with the </a:t>
            </a:r>
            <a:r>
              <a:rPr lang="en-US" b="1" dirty="0"/>
              <a:t>Usage </a:t>
            </a:r>
            <a:r>
              <a:rPr lang="en-US" i="1" dirty="0"/>
              <a:t>Product Line</a:t>
            </a:r>
            <a:r>
              <a:rPr lang="en-US" dirty="0"/>
              <a:t> and </a:t>
            </a:r>
            <a:r>
              <a:rPr lang="en-US" i="1" dirty="0"/>
              <a:t>Sales Book</a:t>
            </a:r>
            <a:r>
              <a:rPr lang="en-US" dirty="0"/>
              <a:t>.</a:t>
            </a:r>
          </a:p>
          <a:p>
            <a:r>
              <a:rPr lang="en-US" dirty="0"/>
              <a:t>When creating a new Collection via Wizard, you can now also determine that only the </a:t>
            </a:r>
            <a:r>
              <a:rPr lang="en-US" b="1" i="1" dirty="0"/>
              <a:t>Samples</a:t>
            </a:r>
            <a:r>
              <a:rPr lang="en-US" b="1" dirty="0"/>
              <a:t> </a:t>
            </a:r>
            <a:r>
              <a:rPr lang="en-US" b="1" i="1" dirty="0"/>
              <a:t>Collection Master Relations</a:t>
            </a:r>
            <a:r>
              <a:rPr lang="en-US" dirty="0"/>
              <a:t> should be copied from another Collection into the new Collection.</a:t>
            </a:r>
          </a:p>
          <a:p>
            <a:r>
              <a:rPr lang="en-US" dirty="0"/>
              <a:t>Regarding the External API: you can now also import </a:t>
            </a:r>
            <a:r>
              <a:rPr lang="en-US" b="1" dirty="0"/>
              <a:t>description</a:t>
            </a:r>
            <a:r>
              <a:rPr lang="en-US" dirty="0"/>
              <a:t> and </a:t>
            </a:r>
            <a:r>
              <a:rPr lang="en-US" b="1" dirty="0"/>
              <a:t>description2</a:t>
            </a:r>
            <a:r>
              <a:rPr lang="en-US" dirty="0"/>
              <a:t> to overwrite the Descriptions of an Item Sales Line or to add a Sales Line of </a:t>
            </a:r>
            <a:r>
              <a:rPr lang="en-US" b="1"/>
              <a:t>Type </a:t>
            </a:r>
            <a:r>
              <a:rPr lang="en-US" i="1"/>
              <a:t>Comment</a:t>
            </a:r>
            <a:r>
              <a:rPr lang="en-US"/>
              <a:t>.</a:t>
            </a:r>
            <a:endParaRPr lang="en-US" dirty="0"/>
          </a:p>
          <a:p>
            <a:pPr marL="0" indent="0">
              <a:buNone/>
            </a:pPr>
            <a:endParaRPr lang="en-US" dirty="0"/>
          </a:p>
        </p:txBody>
      </p:sp>
    </p:spTree>
    <p:extLst>
      <p:ext uri="{BB962C8B-B14F-4D97-AF65-F5344CB8AC3E}">
        <p14:creationId xmlns:p14="http://schemas.microsoft.com/office/powerpoint/2010/main" val="15994382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C2918-7462-4EA3-201D-0A89A9EEDF13}"/>
              </a:ext>
            </a:extLst>
          </p:cNvPr>
          <p:cNvSpPr>
            <a:spLocks noGrp="1"/>
          </p:cNvSpPr>
          <p:nvPr>
            <p:ph type="title"/>
          </p:nvPr>
        </p:nvSpPr>
        <p:spPr/>
        <p:txBody>
          <a:bodyPr/>
          <a:lstStyle/>
          <a:p>
            <a:r>
              <a:rPr lang="en-US" dirty="0"/>
              <a:t>New/changed Functionality 25.2</a:t>
            </a:r>
          </a:p>
        </p:txBody>
      </p:sp>
      <p:sp>
        <p:nvSpPr>
          <p:cNvPr id="3" name="Content Placeholder 2">
            <a:extLst>
              <a:ext uri="{FF2B5EF4-FFF2-40B4-BE49-F238E27FC236}">
                <a16:creationId xmlns:a16="http://schemas.microsoft.com/office/drawing/2014/main" id="{9839C187-BE54-C5F6-4414-1311B5F7EA05}"/>
              </a:ext>
            </a:extLst>
          </p:cNvPr>
          <p:cNvSpPr>
            <a:spLocks noGrp="1"/>
          </p:cNvSpPr>
          <p:nvPr>
            <p:ph idx="1"/>
          </p:nvPr>
        </p:nvSpPr>
        <p:spPr/>
        <p:txBody>
          <a:bodyPr>
            <a:normAutofit/>
          </a:bodyPr>
          <a:lstStyle/>
          <a:p>
            <a:r>
              <a:rPr lang="en-US" dirty="0"/>
              <a:t>In the </a:t>
            </a:r>
            <a:r>
              <a:rPr lang="en-US" b="1" dirty="0"/>
              <a:t>TRIMIT Data and Test App</a:t>
            </a:r>
            <a:r>
              <a:rPr lang="en-US" dirty="0"/>
              <a:t>, we also create demo date regarding the </a:t>
            </a:r>
            <a:r>
              <a:rPr lang="en-US" b="1" dirty="0"/>
              <a:t>Integration Setup</a:t>
            </a:r>
            <a:r>
              <a:rPr lang="en-US" dirty="0"/>
              <a:t> and its related information for TRIMITs External API functionality</a:t>
            </a:r>
          </a:p>
          <a:p>
            <a:r>
              <a:rPr lang="en-US" dirty="0"/>
              <a:t>New Field </a:t>
            </a:r>
            <a:r>
              <a:rPr lang="en-US" b="1" dirty="0"/>
              <a:t>Workflow Blank Date = Due</a:t>
            </a:r>
            <a:r>
              <a:rPr lang="en-US" dirty="0"/>
              <a:t> in the Basic Setup to determine if Workflow Lines should be shown </a:t>
            </a:r>
            <a:r>
              <a:rPr lang="en-US" b="1" dirty="0">
                <a:solidFill>
                  <a:srgbClr val="FF0000"/>
                </a:solidFill>
              </a:rPr>
              <a:t>Red</a:t>
            </a:r>
            <a:r>
              <a:rPr lang="en-US" dirty="0"/>
              <a:t> or </a:t>
            </a:r>
            <a:r>
              <a:rPr lang="en-US" b="1" dirty="0"/>
              <a:t>Black</a:t>
            </a:r>
            <a:r>
              <a:rPr lang="en-US" dirty="0"/>
              <a:t> if the </a:t>
            </a:r>
            <a:r>
              <a:rPr lang="en-US" b="1" dirty="0"/>
              <a:t>Deadline </a:t>
            </a:r>
            <a:r>
              <a:rPr lang="en-US" dirty="0"/>
              <a:t>is empty.</a:t>
            </a:r>
          </a:p>
          <a:p>
            <a:r>
              <a:rPr lang="en-US" dirty="0"/>
              <a:t>New Field </a:t>
            </a:r>
            <a:r>
              <a:rPr lang="en-US" b="1" dirty="0"/>
              <a:t>Default Skip Print </a:t>
            </a:r>
            <a:r>
              <a:rPr lang="en-US" dirty="0"/>
              <a:t>in the PDM Report Lines to determine of a specific PDM Report should be included in the output of the </a:t>
            </a:r>
            <a:r>
              <a:rPr lang="en-US" b="1" i="1" dirty="0"/>
              <a:t>Master Reports</a:t>
            </a:r>
            <a:r>
              <a:rPr lang="en-US" dirty="0"/>
              <a:t> in which you still can determine if you want to include the Report.</a:t>
            </a:r>
          </a:p>
          <a:p>
            <a:r>
              <a:rPr lang="en-US" dirty="0"/>
              <a:t>New Field </a:t>
            </a:r>
            <a:r>
              <a:rPr lang="en-US" b="1" dirty="0"/>
              <a:t>File Name</a:t>
            </a:r>
            <a:r>
              <a:rPr lang="en-US" dirty="0"/>
              <a:t> in the PDM Report Set to determine the name of the File for the output.</a:t>
            </a:r>
          </a:p>
        </p:txBody>
      </p:sp>
    </p:spTree>
    <p:extLst>
      <p:ext uri="{BB962C8B-B14F-4D97-AF65-F5344CB8AC3E}">
        <p14:creationId xmlns:p14="http://schemas.microsoft.com/office/powerpoint/2010/main" val="5450234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11B8C-1866-A88B-AF46-0EBD4C2E36B1}"/>
              </a:ext>
            </a:extLst>
          </p:cNvPr>
          <p:cNvSpPr>
            <a:spLocks noGrp="1"/>
          </p:cNvSpPr>
          <p:nvPr>
            <p:ph type="title"/>
          </p:nvPr>
        </p:nvSpPr>
        <p:spPr/>
        <p:txBody>
          <a:bodyPr/>
          <a:lstStyle/>
          <a:p>
            <a:r>
              <a:rPr lang="en-US" dirty="0"/>
              <a:t>New/changed Functionality 25.2</a:t>
            </a:r>
          </a:p>
        </p:txBody>
      </p:sp>
      <p:sp>
        <p:nvSpPr>
          <p:cNvPr id="3" name="Content Placeholder 2">
            <a:extLst>
              <a:ext uri="{FF2B5EF4-FFF2-40B4-BE49-F238E27FC236}">
                <a16:creationId xmlns:a16="http://schemas.microsoft.com/office/drawing/2014/main" id="{B996FE8B-B650-4EAF-28C8-273544F71879}"/>
              </a:ext>
            </a:extLst>
          </p:cNvPr>
          <p:cNvSpPr>
            <a:spLocks noGrp="1"/>
          </p:cNvSpPr>
          <p:nvPr>
            <p:ph idx="1"/>
          </p:nvPr>
        </p:nvSpPr>
        <p:spPr/>
        <p:txBody>
          <a:bodyPr>
            <a:normAutofit lnSpcReduction="10000"/>
          </a:bodyPr>
          <a:lstStyle/>
          <a:p>
            <a:r>
              <a:rPr lang="en-US" dirty="0"/>
              <a:t>Because of TRIMIT e-commerce package JAN26 new functionality has been entered in the ERP. I.e.:</a:t>
            </a:r>
          </a:p>
          <a:p>
            <a:pPr lvl="1"/>
            <a:r>
              <a:rPr lang="en-US" dirty="0"/>
              <a:t>Communications setup regarding TRIMIT Web Returns</a:t>
            </a:r>
          </a:p>
          <a:p>
            <a:pPr lvl="1"/>
            <a:r>
              <a:rPr lang="en-US" dirty="0"/>
              <a:t>Back in Stock setup regarding TRIMIT B2B and TRIMIT SA.</a:t>
            </a:r>
          </a:p>
          <a:p>
            <a:r>
              <a:rPr lang="en-US" dirty="0"/>
              <a:t>For the </a:t>
            </a:r>
            <a:r>
              <a:rPr lang="en-US" b="1" dirty="0"/>
              <a:t>Collection Master Relations</a:t>
            </a:r>
            <a:r>
              <a:rPr lang="en-US" dirty="0"/>
              <a:t>, you are now also able to set </a:t>
            </a:r>
            <a:r>
              <a:rPr lang="en-US" b="1" dirty="0"/>
              <a:t>Valid Combinations</a:t>
            </a:r>
            <a:r>
              <a:rPr lang="en-US" dirty="0"/>
              <a:t> and </a:t>
            </a:r>
            <a:r>
              <a:rPr lang="en-US" b="1" dirty="0"/>
              <a:t>Status Codes</a:t>
            </a:r>
            <a:r>
              <a:rPr lang="en-US" dirty="0"/>
              <a:t> on specific Color/Size combinations.</a:t>
            </a:r>
            <a:br>
              <a:rPr lang="en-US" dirty="0"/>
            </a:br>
            <a:r>
              <a:rPr lang="en-US" dirty="0"/>
              <a:t>The Table </a:t>
            </a:r>
            <a:r>
              <a:rPr lang="en-US" b="1" i="1" dirty="0"/>
              <a:t>6037121 </a:t>
            </a:r>
            <a:r>
              <a:rPr lang="en-US" b="1" i="1" dirty="0" err="1"/>
              <a:t>trm</a:t>
            </a:r>
            <a:r>
              <a:rPr lang="en-US" b="1" i="1" dirty="0"/>
              <a:t> Collection Item Valid</a:t>
            </a:r>
            <a:r>
              <a:rPr lang="en-US" dirty="0"/>
              <a:t> has also been added to the Replication Publisher Tables.</a:t>
            </a:r>
          </a:p>
          <a:p>
            <a:r>
              <a:rPr lang="en-US" b="1" dirty="0"/>
              <a:t>ConnectPortal Setup</a:t>
            </a:r>
            <a:r>
              <a:rPr lang="en-US" dirty="0"/>
              <a:t> has been renamed to </a:t>
            </a:r>
            <a:r>
              <a:rPr lang="en-US" b="1" dirty="0"/>
              <a:t>E-commerce Setup</a:t>
            </a:r>
            <a:r>
              <a:rPr lang="en-US" dirty="0"/>
              <a:t>.</a:t>
            </a:r>
          </a:p>
          <a:p>
            <a:r>
              <a:rPr lang="en-US" dirty="0"/>
              <a:t>New output option </a:t>
            </a:r>
            <a:r>
              <a:rPr lang="en-US" b="1" i="1" dirty="0"/>
              <a:t>Request</a:t>
            </a:r>
            <a:r>
              <a:rPr lang="en-US" dirty="0"/>
              <a:t> for the Extended Sales Statistics.</a:t>
            </a:r>
          </a:p>
          <a:p>
            <a:r>
              <a:rPr lang="en-US" dirty="0"/>
              <a:t>You are now able to change the </a:t>
            </a:r>
            <a:r>
              <a:rPr lang="en-US" b="1" dirty="0"/>
              <a:t>Period Code</a:t>
            </a:r>
            <a:r>
              <a:rPr lang="en-US" dirty="0"/>
              <a:t> on a Matrix Line in the Sales-/Purchase Document.</a:t>
            </a:r>
          </a:p>
        </p:txBody>
      </p:sp>
    </p:spTree>
    <p:extLst>
      <p:ext uri="{BB962C8B-B14F-4D97-AF65-F5344CB8AC3E}">
        <p14:creationId xmlns:p14="http://schemas.microsoft.com/office/powerpoint/2010/main" val="24875060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E481-0F62-D214-4B06-BDD113357B08}"/>
              </a:ext>
            </a:extLst>
          </p:cNvPr>
          <p:cNvSpPr>
            <a:spLocks noGrp="1"/>
          </p:cNvSpPr>
          <p:nvPr>
            <p:ph type="title"/>
          </p:nvPr>
        </p:nvSpPr>
        <p:spPr/>
        <p:txBody>
          <a:bodyPr/>
          <a:lstStyle/>
          <a:p>
            <a:r>
              <a:rPr lang="en-US" dirty="0"/>
              <a:t>New/Changed in </a:t>
            </a:r>
            <a:br>
              <a:rPr lang="en-US" dirty="0"/>
            </a:br>
            <a:r>
              <a:rPr lang="en-US" dirty="0"/>
              <a:t>TRIMIT 2015 on NAV 2015</a:t>
            </a:r>
          </a:p>
        </p:txBody>
      </p:sp>
      <p:sp>
        <p:nvSpPr>
          <p:cNvPr id="3" name="Text Placeholder 2">
            <a:extLst>
              <a:ext uri="{FF2B5EF4-FFF2-40B4-BE49-F238E27FC236}">
                <a16:creationId xmlns:a16="http://schemas.microsoft.com/office/drawing/2014/main" id="{CD6B68BA-26EF-8EF3-CC16-BD7C06B63B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603620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82B04-AFC4-0CCB-B461-2760428BD453}"/>
              </a:ext>
            </a:extLst>
          </p:cNvPr>
          <p:cNvSpPr>
            <a:spLocks noGrp="1"/>
          </p:cNvSpPr>
          <p:nvPr>
            <p:ph type="title"/>
          </p:nvPr>
        </p:nvSpPr>
        <p:spPr/>
        <p:txBody>
          <a:bodyPr/>
          <a:lstStyle/>
          <a:p>
            <a:r>
              <a:rPr lang="en-US" dirty="0"/>
              <a:t>New/changed Functionality 25.2</a:t>
            </a:r>
          </a:p>
        </p:txBody>
      </p:sp>
      <p:sp>
        <p:nvSpPr>
          <p:cNvPr id="3" name="Content Placeholder 2">
            <a:extLst>
              <a:ext uri="{FF2B5EF4-FFF2-40B4-BE49-F238E27FC236}">
                <a16:creationId xmlns:a16="http://schemas.microsoft.com/office/drawing/2014/main" id="{CFD8F241-72CA-119A-EBA0-CB0BB5B33D62}"/>
              </a:ext>
            </a:extLst>
          </p:cNvPr>
          <p:cNvSpPr>
            <a:spLocks noGrp="1"/>
          </p:cNvSpPr>
          <p:nvPr>
            <p:ph idx="1"/>
          </p:nvPr>
        </p:nvSpPr>
        <p:spPr/>
        <p:txBody>
          <a:bodyPr/>
          <a:lstStyle/>
          <a:p>
            <a:r>
              <a:rPr lang="en-US" dirty="0"/>
              <a:t>New </a:t>
            </a:r>
            <a:r>
              <a:rPr lang="en-US" b="1" dirty="0"/>
              <a:t>TRIMIT Sustainability </a:t>
            </a:r>
            <a:r>
              <a:rPr lang="en-US" dirty="0"/>
              <a:t>App to extend the functionality of Sustainability regarding the </a:t>
            </a:r>
            <a:r>
              <a:rPr lang="en-US" b="1" dirty="0"/>
              <a:t>Certificates.</a:t>
            </a:r>
          </a:p>
          <a:p>
            <a:r>
              <a:rPr lang="en-US" dirty="0"/>
              <a:t>We added the </a:t>
            </a:r>
            <a:r>
              <a:rPr lang="en-US" b="1" dirty="0"/>
              <a:t>Inventory Profile</a:t>
            </a:r>
            <a:r>
              <a:rPr lang="en-US" dirty="0"/>
              <a:t> to the </a:t>
            </a:r>
            <a:r>
              <a:rPr lang="en-US" b="1" dirty="0"/>
              <a:t>Assembly Order Header </a:t>
            </a:r>
            <a:r>
              <a:rPr lang="en-US" dirty="0"/>
              <a:t>and the </a:t>
            </a:r>
            <a:r>
              <a:rPr lang="en-US" b="1" dirty="0"/>
              <a:t>Assembly Order Lines</a:t>
            </a:r>
            <a:r>
              <a:rPr lang="en-US" dirty="0"/>
              <a:t>.</a:t>
            </a:r>
          </a:p>
          <a:p>
            <a:r>
              <a:rPr lang="en-US" b="1" dirty="0"/>
              <a:t>Net Weight</a:t>
            </a:r>
            <a:r>
              <a:rPr lang="en-US" dirty="0"/>
              <a:t> and </a:t>
            </a:r>
            <a:r>
              <a:rPr lang="en-US" b="1" dirty="0"/>
              <a:t>Gross Weight</a:t>
            </a:r>
            <a:r>
              <a:rPr lang="en-US" dirty="0"/>
              <a:t> on the Container can be in decimals.</a:t>
            </a:r>
          </a:p>
          <a:p>
            <a:r>
              <a:rPr lang="en-US" b="1" dirty="0"/>
              <a:t>AI Chat </a:t>
            </a:r>
            <a:r>
              <a:rPr lang="en-US" dirty="0"/>
              <a:t>by using </a:t>
            </a:r>
            <a:r>
              <a:rPr lang="en-US" b="1" dirty="0"/>
              <a:t>CoPilot</a:t>
            </a:r>
            <a:r>
              <a:rPr lang="en-US" dirty="0"/>
              <a:t> directly in Business Central/TRIMIT in a cloud environment can now also answer your questions based on the latest White Papers of TRIMIT.</a:t>
            </a:r>
          </a:p>
          <a:p>
            <a:r>
              <a:rPr lang="en-US" dirty="0"/>
              <a:t>New field </a:t>
            </a:r>
            <a:r>
              <a:rPr lang="en-US" b="1" dirty="0"/>
              <a:t>Setup Approve </a:t>
            </a:r>
            <a:r>
              <a:rPr lang="en-US" dirty="0"/>
              <a:t>in the MRP Setup, to set the </a:t>
            </a:r>
            <a:r>
              <a:rPr lang="en-US" b="1" dirty="0"/>
              <a:t>Approve</a:t>
            </a:r>
            <a:r>
              <a:rPr lang="en-US" dirty="0"/>
              <a:t> in the MRP Actions Lines.</a:t>
            </a:r>
          </a:p>
          <a:p>
            <a:endParaRPr lang="en-US" b="1" dirty="0"/>
          </a:p>
          <a:p>
            <a:endParaRPr lang="en-US" dirty="0"/>
          </a:p>
        </p:txBody>
      </p:sp>
    </p:spTree>
    <p:extLst>
      <p:ext uri="{BB962C8B-B14F-4D97-AF65-F5344CB8AC3E}">
        <p14:creationId xmlns:p14="http://schemas.microsoft.com/office/powerpoint/2010/main" val="16039802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2D283-03A8-8932-E356-ADB5ADBD77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70B373-C580-E6A5-E52D-5EC08FE808A6}"/>
              </a:ext>
            </a:extLst>
          </p:cNvPr>
          <p:cNvSpPr>
            <a:spLocks noGrp="1"/>
          </p:cNvSpPr>
          <p:nvPr>
            <p:ph type="title"/>
          </p:nvPr>
        </p:nvSpPr>
        <p:spPr/>
        <p:txBody>
          <a:bodyPr>
            <a:noAutofit/>
          </a:bodyPr>
          <a:lstStyle/>
          <a:p>
            <a:r>
              <a:rPr lang="en-GB" sz="4000" dirty="0"/>
              <a:t>What is changed in TRIMIT 26.1.XXXX</a:t>
            </a:r>
            <a:br>
              <a:rPr lang="en-GB" sz="4000" dirty="0"/>
            </a:br>
            <a:r>
              <a:rPr lang="en-GB" sz="4000" dirty="0"/>
              <a:t>on Business Central 2026 Wave 1 </a:t>
            </a:r>
            <a:br>
              <a:rPr lang="en-GB" sz="4000" dirty="0"/>
            </a:br>
            <a:r>
              <a:rPr lang="en-GB" sz="4000" dirty="0"/>
              <a:t>in comparison to TRIMIT 25.2.XXXX</a:t>
            </a:r>
            <a:br>
              <a:rPr lang="en-GB" sz="4000" dirty="0"/>
            </a:br>
            <a:endParaRPr lang="en-US" sz="4000" dirty="0"/>
          </a:p>
        </p:txBody>
      </p:sp>
      <p:sp>
        <p:nvSpPr>
          <p:cNvPr id="3" name="Text Placeholder 2">
            <a:extLst>
              <a:ext uri="{FF2B5EF4-FFF2-40B4-BE49-F238E27FC236}">
                <a16:creationId xmlns:a16="http://schemas.microsoft.com/office/drawing/2014/main" id="{36E0B26E-3C2D-5CF3-BCBB-83F630A998A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31074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88AF3-2A1D-8A80-CFF3-6C734D2D1ED9}"/>
              </a:ext>
            </a:extLst>
          </p:cNvPr>
          <p:cNvSpPr>
            <a:spLocks noGrp="1"/>
          </p:cNvSpPr>
          <p:nvPr>
            <p:ph type="title"/>
          </p:nvPr>
        </p:nvSpPr>
        <p:spPr/>
        <p:txBody>
          <a:bodyPr/>
          <a:lstStyle/>
          <a:p>
            <a:r>
              <a:rPr lang="en-US" dirty="0"/>
              <a:t>New/changed Functionality 26.1</a:t>
            </a:r>
          </a:p>
        </p:txBody>
      </p:sp>
      <p:sp>
        <p:nvSpPr>
          <p:cNvPr id="3" name="Content Placeholder 2">
            <a:extLst>
              <a:ext uri="{FF2B5EF4-FFF2-40B4-BE49-F238E27FC236}">
                <a16:creationId xmlns:a16="http://schemas.microsoft.com/office/drawing/2014/main" id="{C210DE6C-0AD0-D76F-3ED2-F57FBB44FD6C}"/>
              </a:ext>
            </a:extLst>
          </p:cNvPr>
          <p:cNvSpPr>
            <a:spLocks noGrp="1"/>
          </p:cNvSpPr>
          <p:nvPr>
            <p:ph idx="1"/>
          </p:nvPr>
        </p:nvSpPr>
        <p:spPr/>
        <p:txBody>
          <a:bodyPr/>
          <a:lstStyle/>
          <a:p>
            <a:r>
              <a:rPr lang="en-US" b="1" dirty="0"/>
              <a:t>Wizard </a:t>
            </a:r>
            <a:r>
              <a:rPr lang="en-US" dirty="0"/>
              <a:t>for creating new </a:t>
            </a:r>
            <a:r>
              <a:rPr lang="en-US" b="1" dirty="0"/>
              <a:t>Extended Sales Statistics</a:t>
            </a:r>
            <a:r>
              <a:rPr lang="en-US" dirty="0"/>
              <a:t>.</a:t>
            </a:r>
          </a:p>
          <a:p>
            <a:r>
              <a:rPr lang="en-US" dirty="0"/>
              <a:t>New fields in </a:t>
            </a:r>
            <a:r>
              <a:rPr lang="en-US" b="1" dirty="0"/>
              <a:t>Caption Class Setup</a:t>
            </a:r>
            <a:r>
              <a:rPr lang="en-US" dirty="0"/>
              <a:t> to determine the captions for </a:t>
            </a:r>
            <a:r>
              <a:rPr lang="en-US" b="1" dirty="0"/>
              <a:t>Sell-to Type, Sell-to Group</a:t>
            </a:r>
            <a:r>
              <a:rPr lang="en-US" dirty="0"/>
              <a:t> and </a:t>
            </a:r>
            <a:r>
              <a:rPr lang="en-US" b="1" dirty="0"/>
              <a:t>Customer Statistics Group</a:t>
            </a:r>
            <a:r>
              <a:rPr lang="en-US" dirty="0"/>
              <a:t> in the Customer.</a:t>
            </a:r>
          </a:p>
          <a:p>
            <a:r>
              <a:rPr lang="en-US" dirty="0"/>
              <a:t>New fields </a:t>
            </a:r>
            <a:r>
              <a:rPr lang="en-US" b="1" dirty="0"/>
              <a:t>VarDim Type, VarDim Type Name</a:t>
            </a:r>
            <a:r>
              <a:rPr lang="en-US" dirty="0"/>
              <a:t> and </a:t>
            </a:r>
            <a:r>
              <a:rPr lang="en-US" b="1" dirty="0"/>
              <a:t>Value </a:t>
            </a:r>
            <a:r>
              <a:rPr lang="en-US" dirty="0"/>
              <a:t>can be added in the FactBox </a:t>
            </a:r>
            <a:r>
              <a:rPr lang="en-US" b="1" i="1" dirty="0"/>
              <a:t>Additional Info</a:t>
            </a:r>
            <a:r>
              <a:rPr lang="en-US" b="1" dirty="0"/>
              <a:t> </a:t>
            </a:r>
            <a:r>
              <a:rPr lang="en-US" dirty="0"/>
              <a:t>via </a:t>
            </a:r>
            <a:r>
              <a:rPr lang="en-US" b="1" i="1" dirty="0"/>
              <a:t>Personalize</a:t>
            </a:r>
            <a:r>
              <a:rPr lang="en-US" dirty="0"/>
              <a:t>.</a:t>
            </a:r>
          </a:p>
          <a:p>
            <a:r>
              <a:rPr lang="en-US" dirty="0"/>
              <a:t>New fields </a:t>
            </a:r>
            <a:r>
              <a:rPr lang="en-US" b="1" dirty="0"/>
              <a:t>Approved </a:t>
            </a:r>
            <a:r>
              <a:rPr lang="en-US" dirty="0"/>
              <a:t>and </a:t>
            </a:r>
            <a:r>
              <a:rPr lang="en-US" b="1" dirty="0"/>
              <a:t>Rejected </a:t>
            </a:r>
            <a:r>
              <a:rPr lang="en-US" dirty="0"/>
              <a:t>can be added in the </a:t>
            </a:r>
            <a:r>
              <a:rPr lang="en-US" b="1" i="1" dirty="0"/>
              <a:t>My Workflow Activities </a:t>
            </a:r>
            <a:r>
              <a:rPr lang="en-US" dirty="0"/>
              <a:t>page (6036343) via </a:t>
            </a:r>
            <a:r>
              <a:rPr lang="en-US" b="1" i="1" dirty="0"/>
              <a:t>Personalize</a:t>
            </a:r>
            <a:r>
              <a:rPr lang="en-US" dirty="0"/>
              <a:t>.</a:t>
            </a:r>
          </a:p>
          <a:p>
            <a:r>
              <a:rPr lang="en-US" dirty="0"/>
              <a:t>New parameter </a:t>
            </a:r>
            <a:r>
              <a:rPr lang="en-US" b="1" dirty="0"/>
              <a:t>Maximum Size of Order Picture File (KB)</a:t>
            </a:r>
            <a:r>
              <a:rPr lang="en-US" dirty="0"/>
              <a:t> in Inventory Setup to determine the maximum size of the order pictures.</a:t>
            </a:r>
          </a:p>
          <a:p>
            <a:r>
              <a:rPr lang="en-US" dirty="0"/>
              <a:t>New filters for updating the </a:t>
            </a:r>
            <a:r>
              <a:rPr lang="en-US" b="1" dirty="0"/>
              <a:t>Statistics Data Warehouse</a:t>
            </a:r>
            <a:r>
              <a:rPr lang="en-US" dirty="0"/>
              <a:t> to reduce time, and to be able to change Customer- or Item Data in the Statistics.</a:t>
            </a:r>
          </a:p>
        </p:txBody>
      </p:sp>
    </p:spTree>
    <p:extLst>
      <p:ext uri="{BB962C8B-B14F-4D97-AF65-F5344CB8AC3E}">
        <p14:creationId xmlns:p14="http://schemas.microsoft.com/office/powerpoint/2010/main" val="36656402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66648-7F3F-C3E9-97E6-51332A0D0184}"/>
              </a:ext>
            </a:extLst>
          </p:cNvPr>
          <p:cNvSpPr>
            <a:spLocks noGrp="1"/>
          </p:cNvSpPr>
          <p:nvPr>
            <p:ph type="title"/>
          </p:nvPr>
        </p:nvSpPr>
        <p:spPr/>
        <p:txBody>
          <a:bodyPr/>
          <a:lstStyle/>
          <a:p>
            <a:r>
              <a:rPr lang="en-US" dirty="0"/>
              <a:t>New/changed Functionality 26.1</a:t>
            </a:r>
          </a:p>
        </p:txBody>
      </p:sp>
      <p:sp>
        <p:nvSpPr>
          <p:cNvPr id="3" name="Content Placeholder 2">
            <a:extLst>
              <a:ext uri="{FF2B5EF4-FFF2-40B4-BE49-F238E27FC236}">
                <a16:creationId xmlns:a16="http://schemas.microsoft.com/office/drawing/2014/main" id="{9FB7B851-8441-62DB-B283-D15FBF35D474}"/>
              </a:ext>
            </a:extLst>
          </p:cNvPr>
          <p:cNvSpPr>
            <a:spLocks noGrp="1"/>
          </p:cNvSpPr>
          <p:nvPr>
            <p:ph idx="1"/>
          </p:nvPr>
        </p:nvSpPr>
        <p:spPr/>
        <p:txBody>
          <a:bodyPr/>
          <a:lstStyle/>
          <a:p>
            <a:r>
              <a:rPr lang="en-US" dirty="0"/>
              <a:t>TRIMIT E-Mail Template Subject/Body can handle the </a:t>
            </a:r>
            <a:r>
              <a:rPr lang="en-US" b="1" dirty="0"/>
              <a:t>UTF-8</a:t>
            </a:r>
            <a:r>
              <a:rPr lang="en-US" dirty="0"/>
              <a:t> characters.</a:t>
            </a:r>
          </a:p>
          <a:p>
            <a:r>
              <a:rPr lang="en-US" dirty="0"/>
              <a:t>Table </a:t>
            </a:r>
            <a:r>
              <a:rPr lang="en-US" b="1" dirty="0"/>
              <a:t>Order Picture Info (6037179) </a:t>
            </a:r>
            <a:r>
              <a:rPr lang="en-US" dirty="0"/>
              <a:t>added</a:t>
            </a:r>
            <a:r>
              <a:rPr lang="en-US" b="1" dirty="0"/>
              <a:t> for Retention Policy</a:t>
            </a:r>
          </a:p>
          <a:p>
            <a:r>
              <a:rPr lang="en-US" dirty="0"/>
              <a:t>New parameter in the Sales &amp; Receivables Setup</a:t>
            </a:r>
            <a:r>
              <a:rPr lang="en-US" b="1" dirty="0"/>
              <a:t>: Sales Alerts Type </a:t>
            </a:r>
            <a:r>
              <a:rPr lang="en-US" dirty="0"/>
              <a:t>with the option </a:t>
            </a:r>
            <a:r>
              <a:rPr lang="en-US" i="1" dirty="0"/>
              <a:t>Message, Notification </a:t>
            </a:r>
            <a:r>
              <a:rPr lang="en-US" dirty="0"/>
              <a:t>and </a:t>
            </a:r>
            <a:r>
              <a:rPr lang="en-US" i="1" dirty="0"/>
              <a:t>None.</a:t>
            </a:r>
          </a:p>
          <a:p>
            <a:r>
              <a:rPr lang="en-US" dirty="0"/>
              <a:t>New parameter in the Purchase &amp; Payables Setup</a:t>
            </a:r>
            <a:r>
              <a:rPr lang="en-US" b="1" dirty="0"/>
              <a:t>: Purchase Alerts Type </a:t>
            </a:r>
            <a:r>
              <a:rPr lang="en-US" dirty="0"/>
              <a:t>with the option </a:t>
            </a:r>
            <a:r>
              <a:rPr lang="en-US" i="1" dirty="0"/>
              <a:t>Message, Notification </a:t>
            </a:r>
            <a:r>
              <a:rPr lang="en-US" dirty="0"/>
              <a:t>and </a:t>
            </a:r>
            <a:r>
              <a:rPr lang="en-US" i="1" dirty="0"/>
              <a:t>None.</a:t>
            </a:r>
          </a:p>
          <a:p>
            <a:r>
              <a:rPr lang="en-US" dirty="0"/>
              <a:t>New </a:t>
            </a:r>
            <a:r>
              <a:rPr lang="en-US" b="1" dirty="0"/>
              <a:t>Collection Filter</a:t>
            </a:r>
            <a:r>
              <a:rPr lang="en-US" dirty="0"/>
              <a:t> in the </a:t>
            </a:r>
            <a:r>
              <a:rPr lang="en-US" b="1" dirty="0"/>
              <a:t>Where-Used Report </a:t>
            </a:r>
            <a:r>
              <a:rPr lang="en-US" dirty="0"/>
              <a:t>to filter on BOM Items.</a:t>
            </a:r>
          </a:p>
          <a:p>
            <a:r>
              <a:rPr lang="en-US" dirty="0"/>
              <a:t>Ability to filter on </a:t>
            </a:r>
            <a:r>
              <a:rPr lang="en-US" b="1" dirty="0"/>
              <a:t>Production Series </a:t>
            </a:r>
            <a:r>
              <a:rPr lang="en-US" dirty="0"/>
              <a:t>when creating Capacity for Work Centers has been added, instead of only selecting one </a:t>
            </a:r>
            <a:r>
              <a:rPr lang="en-US" b="1" dirty="0"/>
              <a:t>Production Series.</a:t>
            </a:r>
            <a:endParaRPr lang="en-US" dirty="0"/>
          </a:p>
          <a:p>
            <a:endParaRPr lang="en-US" dirty="0"/>
          </a:p>
        </p:txBody>
      </p:sp>
    </p:spTree>
    <p:extLst>
      <p:ext uri="{BB962C8B-B14F-4D97-AF65-F5344CB8AC3E}">
        <p14:creationId xmlns:p14="http://schemas.microsoft.com/office/powerpoint/2010/main" val="37985986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4606D-505B-23EF-AA61-809F801CA396}"/>
              </a:ext>
            </a:extLst>
          </p:cNvPr>
          <p:cNvSpPr>
            <a:spLocks noGrp="1"/>
          </p:cNvSpPr>
          <p:nvPr>
            <p:ph type="title"/>
          </p:nvPr>
        </p:nvSpPr>
        <p:spPr/>
        <p:txBody>
          <a:bodyPr/>
          <a:lstStyle/>
          <a:p>
            <a:r>
              <a:rPr lang="en-US" dirty="0"/>
              <a:t>New/changed Functionality 26.1</a:t>
            </a:r>
          </a:p>
        </p:txBody>
      </p:sp>
      <p:sp>
        <p:nvSpPr>
          <p:cNvPr id="3" name="Content Placeholder 2">
            <a:extLst>
              <a:ext uri="{FF2B5EF4-FFF2-40B4-BE49-F238E27FC236}">
                <a16:creationId xmlns:a16="http://schemas.microsoft.com/office/drawing/2014/main" id="{A2E76547-FB2D-CF90-C86F-087A35345F50}"/>
              </a:ext>
            </a:extLst>
          </p:cNvPr>
          <p:cNvSpPr>
            <a:spLocks noGrp="1"/>
          </p:cNvSpPr>
          <p:nvPr>
            <p:ph idx="1"/>
          </p:nvPr>
        </p:nvSpPr>
        <p:spPr/>
        <p:txBody>
          <a:bodyPr>
            <a:normAutofit lnSpcReduction="10000"/>
          </a:bodyPr>
          <a:lstStyle/>
          <a:p>
            <a:r>
              <a:rPr lang="en-US" dirty="0"/>
              <a:t>New </a:t>
            </a:r>
            <a:r>
              <a:rPr lang="en-US" b="1" dirty="0"/>
              <a:t>Font Style</a:t>
            </a:r>
            <a:r>
              <a:rPr lang="en-US" dirty="0"/>
              <a:t> in the </a:t>
            </a:r>
            <a:r>
              <a:rPr lang="en-US" b="1" dirty="0"/>
              <a:t>Status Code</a:t>
            </a:r>
            <a:r>
              <a:rPr lang="en-US" dirty="0"/>
              <a:t> to show the Status on many pages in a specific Font/Color.</a:t>
            </a:r>
          </a:p>
          <a:p>
            <a:r>
              <a:rPr lang="en-US" dirty="0"/>
              <a:t>When selecting </a:t>
            </a:r>
            <a:r>
              <a:rPr lang="en-US" b="1" dirty="0"/>
              <a:t>Posted Sales Invoice Lines </a:t>
            </a:r>
            <a:r>
              <a:rPr lang="en-US" dirty="0"/>
              <a:t>for </a:t>
            </a:r>
            <a:r>
              <a:rPr lang="en-US" b="1" dirty="0"/>
              <a:t>Complaints</a:t>
            </a:r>
            <a:r>
              <a:rPr lang="en-US" dirty="0"/>
              <a:t>, you can now see what already was reported on a Complaint, and determine the </a:t>
            </a:r>
            <a:r>
              <a:rPr lang="en-US" b="1" dirty="0"/>
              <a:t>Quantity </a:t>
            </a:r>
            <a:r>
              <a:rPr lang="en-US" dirty="0"/>
              <a:t>the Customer is complaining about, to create the Complaint Line.</a:t>
            </a:r>
          </a:p>
          <a:p>
            <a:r>
              <a:rPr lang="en-US" dirty="0"/>
              <a:t>In the </a:t>
            </a:r>
            <a:r>
              <a:rPr lang="en-US" b="1" dirty="0" err="1"/>
              <a:t>XMLpost</a:t>
            </a:r>
            <a:r>
              <a:rPr lang="en-US" dirty="0"/>
              <a:t> page (from a </a:t>
            </a:r>
            <a:r>
              <a:rPr lang="en-US" b="1" dirty="0"/>
              <a:t>Portal View List</a:t>
            </a:r>
            <a:r>
              <a:rPr lang="en-US" dirty="0"/>
              <a:t>), you can now also see the description of the Triggers that are applicable.</a:t>
            </a:r>
          </a:p>
          <a:p>
            <a:r>
              <a:rPr lang="en-US" dirty="0"/>
              <a:t>Sorting of Fields in the </a:t>
            </a:r>
            <a:r>
              <a:rPr lang="en-US" b="1" dirty="0"/>
              <a:t>Work Center Card </a:t>
            </a:r>
            <a:r>
              <a:rPr lang="en-US" dirty="0"/>
              <a:t>changed so it matches better the entry of information</a:t>
            </a:r>
          </a:p>
          <a:p>
            <a:r>
              <a:rPr lang="en-US" dirty="0" err="1"/>
              <a:t>Textline</a:t>
            </a:r>
            <a:r>
              <a:rPr lang="en-US" dirty="0"/>
              <a:t> 1 – 4 for Tariff and Country of Origin will not be printed if outside the EU on Sales-/Purchase reports </a:t>
            </a:r>
          </a:p>
        </p:txBody>
      </p:sp>
    </p:spTree>
    <p:extLst>
      <p:ext uri="{BB962C8B-B14F-4D97-AF65-F5344CB8AC3E}">
        <p14:creationId xmlns:p14="http://schemas.microsoft.com/office/powerpoint/2010/main" val="38966937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1D194-1380-9569-0230-05D65BC4D304}"/>
              </a:ext>
            </a:extLst>
          </p:cNvPr>
          <p:cNvSpPr>
            <a:spLocks noGrp="1"/>
          </p:cNvSpPr>
          <p:nvPr>
            <p:ph type="title"/>
          </p:nvPr>
        </p:nvSpPr>
        <p:spPr/>
        <p:txBody>
          <a:bodyPr/>
          <a:lstStyle/>
          <a:p>
            <a:r>
              <a:rPr lang="en-US" dirty="0"/>
              <a:t>New/changed Functionality 26.1</a:t>
            </a:r>
          </a:p>
        </p:txBody>
      </p:sp>
      <p:sp>
        <p:nvSpPr>
          <p:cNvPr id="3" name="Content Placeholder 2">
            <a:extLst>
              <a:ext uri="{FF2B5EF4-FFF2-40B4-BE49-F238E27FC236}">
                <a16:creationId xmlns:a16="http://schemas.microsoft.com/office/drawing/2014/main" id="{1225803B-30CC-C4A3-C8B1-5CE056BF7820}"/>
              </a:ext>
            </a:extLst>
          </p:cNvPr>
          <p:cNvSpPr>
            <a:spLocks noGrp="1"/>
          </p:cNvSpPr>
          <p:nvPr>
            <p:ph idx="1"/>
          </p:nvPr>
        </p:nvSpPr>
        <p:spPr/>
        <p:txBody>
          <a:bodyPr/>
          <a:lstStyle/>
          <a:p>
            <a:r>
              <a:rPr lang="en-US" b="1" dirty="0"/>
              <a:t>Containers</a:t>
            </a:r>
            <a:r>
              <a:rPr lang="en-US" dirty="0"/>
              <a:t> is now also in the TRIMIT Small Business Role Center.</a:t>
            </a:r>
          </a:p>
          <a:p>
            <a:r>
              <a:rPr lang="en-US" dirty="0"/>
              <a:t>New Field </a:t>
            </a:r>
            <a:r>
              <a:rPr lang="en-US" b="1" dirty="0"/>
              <a:t>Skip Excluded Lines</a:t>
            </a:r>
            <a:r>
              <a:rPr lang="en-US" dirty="0"/>
              <a:t> in the MRP Setup: if </a:t>
            </a:r>
            <a:r>
              <a:rPr lang="en-US" b="1" dirty="0"/>
              <a:t>Exclude Availability Check </a:t>
            </a:r>
            <a:r>
              <a:rPr lang="en-US" dirty="0"/>
              <a:t>in the Sales Line is set to </a:t>
            </a:r>
            <a:r>
              <a:rPr lang="en-US" i="1" dirty="0"/>
              <a:t>TRUE</a:t>
            </a:r>
            <a:r>
              <a:rPr lang="en-US" dirty="0"/>
              <a:t>, and the </a:t>
            </a:r>
            <a:r>
              <a:rPr lang="en-US" b="1" dirty="0"/>
              <a:t>Skip Excluded Lines</a:t>
            </a:r>
            <a:r>
              <a:rPr lang="en-US" dirty="0"/>
              <a:t> in the MRP Setup is </a:t>
            </a:r>
            <a:r>
              <a:rPr lang="en-US" i="1" dirty="0"/>
              <a:t>TRUE, </a:t>
            </a:r>
            <a:r>
              <a:rPr lang="en-US" dirty="0"/>
              <a:t>the Sales Line will not be included for the MRP Calculation of the demanded quantities.</a:t>
            </a:r>
            <a:r>
              <a:rPr lang="en-US" b="1" dirty="0"/>
              <a:t> </a:t>
            </a:r>
          </a:p>
          <a:p>
            <a:r>
              <a:rPr lang="en-US" b="1" dirty="0"/>
              <a:t>TRIMIT Help </a:t>
            </a:r>
            <a:r>
              <a:rPr lang="en-US" dirty="0"/>
              <a:t>now refers to </a:t>
            </a:r>
            <a:r>
              <a:rPr lang="en-US" dirty="0" err="1"/>
              <a:t>MyTRIMIT</a:t>
            </a:r>
            <a:r>
              <a:rPr lang="en-US" dirty="0"/>
              <a:t>, where you can use the AI Chat or look for the White Papers.</a:t>
            </a:r>
          </a:p>
          <a:p>
            <a:r>
              <a:rPr lang="en-US" b="1" dirty="0"/>
              <a:t>MRP Method</a:t>
            </a:r>
            <a:r>
              <a:rPr lang="en-US" dirty="0"/>
              <a:t> in the MRP Setup – first option renamed from </a:t>
            </a:r>
            <a:r>
              <a:rPr lang="en-US" i="1" dirty="0"/>
              <a:t>One Level</a:t>
            </a:r>
            <a:r>
              <a:rPr lang="en-US" b="1" dirty="0"/>
              <a:t> </a:t>
            </a:r>
            <a:r>
              <a:rPr lang="en-US" dirty="0"/>
              <a:t>to </a:t>
            </a:r>
            <a:r>
              <a:rPr lang="en-US" i="1" dirty="0"/>
              <a:t>More Levels (Standard)</a:t>
            </a:r>
            <a:r>
              <a:rPr lang="en-US" dirty="0"/>
              <a:t>.</a:t>
            </a:r>
          </a:p>
          <a:p>
            <a:r>
              <a:rPr lang="en-US" dirty="0"/>
              <a:t>In the </a:t>
            </a:r>
            <a:r>
              <a:rPr lang="en-US" b="1" dirty="0"/>
              <a:t>MRP Actions</a:t>
            </a:r>
            <a:r>
              <a:rPr lang="en-US" dirty="0"/>
              <a:t>, you can now open the Card of the chosen </a:t>
            </a:r>
            <a:r>
              <a:rPr lang="en-US" b="1" dirty="0"/>
              <a:t>MRP Setup</a:t>
            </a:r>
            <a:r>
              <a:rPr lang="en-US" dirty="0"/>
              <a:t> by clicking the </a:t>
            </a:r>
            <a:r>
              <a:rPr lang="en-US" b="1" dirty="0"/>
              <a:t>Assist-Edit </a:t>
            </a:r>
            <a:r>
              <a:rPr lang="en-US" dirty="0"/>
              <a:t>button behind </a:t>
            </a:r>
            <a:r>
              <a:rPr lang="en-US"/>
              <a:t>the field.</a:t>
            </a:r>
            <a:endParaRPr lang="en-US" dirty="0"/>
          </a:p>
          <a:p>
            <a:endParaRPr lang="en-US" b="1" dirty="0"/>
          </a:p>
          <a:p>
            <a:endParaRPr lang="en-US" b="1" dirty="0"/>
          </a:p>
        </p:txBody>
      </p:sp>
    </p:spTree>
    <p:extLst>
      <p:ext uri="{BB962C8B-B14F-4D97-AF65-F5344CB8AC3E}">
        <p14:creationId xmlns:p14="http://schemas.microsoft.com/office/powerpoint/2010/main" val="33926106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E481-0F62-D214-4B06-BDD113357B08}"/>
              </a:ext>
            </a:extLst>
          </p:cNvPr>
          <p:cNvSpPr>
            <a:spLocks noGrp="1"/>
          </p:cNvSpPr>
          <p:nvPr>
            <p:ph type="title"/>
          </p:nvPr>
        </p:nvSpPr>
        <p:spPr/>
        <p:txBody>
          <a:bodyPr>
            <a:noAutofit/>
          </a:bodyPr>
          <a:lstStyle/>
          <a:p>
            <a:r>
              <a:rPr lang="en-GB" sz="4000" dirty="0"/>
              <a:t>General Information</a:t>
            </a:r>
            <a:br>
              <a:rPr lang="en-GB" sz="4000" dirty="0"/>
            </a:br>
            <a:endParaRPr lang="en-US" sz="4000" dirty="0"/>
          </a:p>
        </p:txBody>
      </p:sp>
      <p:sp>
        <p:nvSpPr>
          <p:cNvPr id="3" name="Text Placeholder 2">
            <a:extLst>
              <a:ext uri="{FF2B5EF4-FFF2-40B4-BE49-F238E27FC236}">
                <a16:creationId xmlns:a16="http://schemas.microsoft.com/office/drawing/2014/main" id="{CD6B68BA-26EF-8EF3-CC16-BD7C06B63B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321522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B5C47B6-5247-8CBD-72A9-5A1274402094}"/>
              </a:ext>
            </a:extLst>
          </p:cNvPr>
          <p:cNvSpPr>
            <a:spLocks noGrp="1"/>
          </p:cNvSpPr>
          <p:nvPr>
            <p:ph type="title"/>
          </p:nvPr>
        </p:nvSpPr>
        <p:spPr/>
        <p:txBody>
          <a:bodyPr/>
          <a:lstStyle/>
          <a:p>
            <a:r>
              <a:rPr lang="en-US" dirty="0"/>
              <a:t>Business Central keyboard shortcuts</a:t>
            </a:r>
          </a:p>
        </p:txBody>
      </p:sp>
      <p:sp>
        <p:nvSpPr>
          <p:cNvPr id="2" name="Content Placeholder 1">
            <a:extLst>
              <a:ext uri="{FF2B5EF4-FFF2-40B4-BE49-F238E27FC236}">
                <a16:creationId xmlns:a16="http://schemas.microsoft.com/office/drawing/2014/main" id="{768E711A-C4ED-112C-C9A5-C35FA771DC8F}"/>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DAE6737F-637B-45FE-8C0A-F66FC7785F30}"/>
              </a:ext>
            </a:extLst>
          </p:cNvPr>
          <p:cNvPicPr>
            <a:picLocks noChangeAspect="1"/>
          </p:cNvPicPr>
          <p:nvPr/>
        </p:nvPicPr>
        <p:blipFill>
          <a:blip r:embed="rId2"/>
          <a:stretch>
            <a:fillRect/>
          </a:stretch>
        </p:blipFill>
        <p:spPr>
          <a:xfrm>
            <a:off x="1883507" y="1175657"/>
            <a:ext cx="8544348" cy="5609788"/>
          </a:xfrm>
          <a:prstGeom prst="rect">
            <a:avLst/>
          </a:prstGeom>
        </p:spPr>
      </p:pic>
    </p:spTree>
    <p:extLst>
      <p:ext uri="{BB962C8B-B14F-4D97-AF65-F5344CB8AC3E}">
        <p14:creationId xmlns:p14="http://schemas.microsoft.com/office/powerpoint/2010/main" val="28862909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9D030F-0FF3-2BE4-E7CD-1087AF84C909}"/>
              </a:ext>
            </a:extLst>
          </p:cNvPr>
          <p:cNvSpPr>
            <a:spLocks noGrp="1"/>
          </p:cNvSpPr>
          <p:nvPr>
            <p:ph type="title"/>
          </p:nvPr>
        </p:nvSpPr>
        <p:spPr/>
        <p:txBody>
          <a:bodyPr/>
          <a:lstStyle/>
          <a:p>
            <a:r>
              <a:rPr lang="en-US" dirty="0"/>
              <a:t>Business Central and TRIMIT keyboard shortcuts per page</a:t>
            </a:r>
          </a:p>
        </p:txBody>
      </p:sp>
      <p:pic>
        <p:nvPicPr>
          <p:cNvPr id="5" name="Content Placeholder 4" descr="A group of white paper with text&#10;&#10;Description automatically generated with medium confidence">
            <a:extLst>
              <a:ext uri="{FF2B5EF4-FFF2-40B4-BE49-F238E27FC236}">
                <a16:creationId xmlns:a16="http://schemas.microsoft.com/office/drawing/2014/main" id="{EAC2FAC5-6AC3-2276-CF4B-A1F642A6047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48802" y="1461557"/>
            <a:ext cx="8894396" cy="5296595"/>
          </a:xfrm>
        </p:spPr>
      </p:pic>
    </p:spTree>
    <p:extLst>
      <p:ext uri="{BB962C8B-B14F-4D97-AF65-F5344CB8AC3E}">
        <p14:creationId xmlns:p14="http://schemas.microsoft.com/office/powerpoint/2010/main" val="37605833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2A5CA-D893-4327-847B-9210D196297E}"/>
              </a:ext>
            </a:extLst>
          </p:cNvPr>
          <p:cNvSpPr>
            <a:spLocks noGrp="1"/>
          </p:cNvSpPr>
          <p:nvPr>
            <p:ph type="title"/>
          </p:nvPr>
        </p:nvSpPr>
        <p:spPr/>
        <p:txBody>
          <a:bodyPr/>
          <a:lstStyle/>
          <a:p>
            <a:r>
              <a:rPr lang="en-US" dirty="0"/>
              <a:t>Customize looks</a:t>
            </a:r>
          </a:p>
        </p:txBody>
      </p:sp>
      <p:sp>
        <p:nvSpPr>
          <p:cNvPr id="3" name="Content Placeholder 2">
            <a:extLst>
              <a:ext uri="{FF2B5EF4-FFF2-40B4-BE49-F238E27FC236}">
                <a16:creationId xmlns:a16="http://schemas.microsoft.com/office/drawing/2014/main" id="{8F60D53C-3328-4FDF-BEF9-83E64B62F105}"/>
              </a:ext>
            </a:extLst>
          </p:cNvPr>
          <p:cNvSpPr>
            <a:spLocks noGrp="1"/>
          </p:cNvSpPr>
          <p:nvPr>
            <p:ph idx="1"/>
          </p:nvPr>
        </p:nvSpPr>
        <p:spPr/>
        <p:txBody>
          <a:bodyPr>
            <a:normAutofit/>
          </a:bodyPr>
          <a:lstStyle/>
          <a:p>
            <a:r>
              <a:rPr lang="en-US" dirty="0"/>
              <a:t>Via </a:t>
            </a:r>
            <a:r>
              <a:rPr lang="en-US" dirty="0">
                <a:latin typeface="+mj-lt"/>
              </a:rPr>
              <a:t>Personalize</a:t>
            </a:r>
            <a:r>
              <a:rPr lang="en-US" dirty="0"/>
              <a:t> you can change the looks of a page</a:t>
            </a:r>
          </a:p>
          <a:p>
            <a:pPr lvl="1"/>
            <a:r>
              <a:rPr lang="en-US" dirty="0"/>
              <a:t>Add fields in a page that are not shown by default</a:t>
            </a:r>
          </a:p>
          <a:p>
            <a:pPr lvl="1"/>
            <a:r>
              <a:rPr lang="en-US" dirty="0"/>
              <a:t>Delete fields from a page that you don’t want to see (Hide)</a:t>
            </a:r>
          </a:p>
          <a:p>
            <a:pPr lvl="1"/>
            <a:r>
              <a:rPr lang="en-US" dirty="0"/>
              <a:t>Replace fields within a FastTab</a:t>
            </a:r>
          </a:p>
          <a:p>
            <a:pPr lvl="1"/>
            <a:r>
              <a:rPr lang="en-US" dirty="0"/>
              <a:t>Choose FactBoxes</a:t>
            </a:r>
          </a:p>
          <a:p>
            <a:pPr lvl="1"/>
            <a:r>
              <a:rPr lang="en-US" dirty="0"/>
              <a:t>Change the Priority of fields, so they will be shown when FastTab is closed</a:t>
            </a:r>
          </a:p>
          <a:p>
            <a:pPr lvl="1"/>
            <a:r>
              <a:rPr lang="en-US" dirty="0"/>
              <a:t>See </a:t>
            </a:r>
            <a:r>
              <a:rPr lang="en-US" dirty="0">
                <a:hlinkClick r:id="rId2"/>
              </a:rPr>
              <a:t>https://docs.microsoft.com/en-us/dynamics365/business-central/ui-personalization-user</a:t>
            </a:r>
            <a:endParaRPr lang="en-US" dirty="0"/>
          </a:p>
          <a:p>
            <a:r>
              <a:rPr lang="en-US" dirty="0"/>
              <a:t>Via </a:t>
            </a:r>
            <a:r>
              <a:rPr lang="en-US" dirty="0">
                <a:latin typeface="+mj-lt"/>
              </a:rPr>
              <a:t>My Settings</a:t>
            </a:r>
            <a:r>
              <a:rPr lang="en-US" dirty="0"/>
              <a:t> you can change the Profile (Role Center), Company, Work Date, Region (important for how a Date is shown: 02-10-24. 02.10.24 or 10/02/24 or how decimals are shown: 25.5 o 25,5) and Language </a:t>
            </a:r>
          </a:p>
          <a:p>
            <a:pPr lvl="1"/>
            <a:endParaRPr lang="en-US" dirty="0"/>
          </a:p>
          <a:p>
            <a:pPr lvl="1"/>
            <a:endParaRPr lang="en-US" dirty="0"/>
          </a:p>
        </p:txBody>
      </p:sp>
    </p:spTree>
    <p:extLst>
      <p:ext uri="{BB962C8B-B14F-4D97-AF65-F5344CB8AC3E}">
        <p14:creationId xmlns:p14="http://schemas.microsoft.com/office/powerpoint/2010/main" val="41375470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TRIMIT 2015 ERP – November 2014</a:t>
            </a:r>
          </a:p>
        </p:txBody>
      </p:sp>
      <p:sp>
        <p:nvSpPr>
          <p:cNvPr id="3" name="Content Placeholder 2"/>
          <p:cNvSpPr>
            <a:spLocks noGrp="1"/>
          </p:cNvSpPr>
          <p:nvPr>
            <p:ph idx="1"/>
          </p:nvPr>
        </p:nvSpPr>
        <p:spPr/>
        <p:txBody>
          <a:bodyPr>
            <a:normAutofit fontScale="85000" lnSpcReduction="20000"/>
          </a:bodyPr>
          <a:lstStyle/>
          <a:p>
            <a:r>
              <a:rPr lang="en-US" b="1" dirty="0"/>
              <a:t>TRIMIT Workflow on many Cards/Documents including Workflow Templates</a:t>
            </a:r>
          </a:p>
          <a:p>
            <a:pPr lvl="1"/>
            <a:r>
              <a:rPr lang="en-US" dirty="0"/>
              <a:t>Filtering Workflow Due List improved</a:t>
            </a:r>
          </a:p>
          <a:p>
            <a:pPr lvl="1"/>
            <a:r>
              <a:rPr lang="en-US" dirty="0"/>
              <a:t>Steps can be approved or rejected</a:t>
            </a:r>
          </a:p>
          <a:p>
            <a:r>
              <a:rPr lang="en-US" dirty="0"/>
              <a:t>Production Order Archive</a:t>
            </a:r>
          </a:p>
          <a:p>
            <a:r>
              <a:rPr lang="en-US" dirty="0"/>
              <a:t>Measurement Chart improved: copy values</a:t>
            </a:r>
          </a:p>
          <a:p>
            <a:r>
              <a:rPr lang="en-US" b="1" dirty="0"/>
              <a:t>Master Variant Overview</a:t>
            </a:r>
          </a:p>
          <a:p>
            <a:r>
              <a:rPr lang="en-US" dirty="0"/>
              <a:t>Improvements in setting up formulas</a:t>
            </a:r>
          </a:p>
          <a:p>
            <a:r>
              <a:rPr lang="en-US" dirty="0"/>
              <a:t>Availability Check on Demand and on Location Filters</a:t>
            </a:r>
          </a:p>
          <a:p>
            <a:r>
              <a:rPr lang="en-US" dirty="0"/>
              <a:t>Mandatory Order Types Yes/No in Sales &amp; Receivables Setup and in the Purchase &amp; Payables setup</a:t>
            </a:r>
          </a:p>
          <a:p>
            <a:r>
              <a:rPr lang="en-US" dirty="0"/>
              <a:t>Default Line Types for Sales/Purchase Documents</a:t>
            </a:r>
          </a:p>
          <a:p>
            <a:r>
              <a:rPr lang="en-US" b="1" dirty="0"/>
              <a:t>Purchase Order Overview</a:t>
            </a:r>
          </a:p>
          <a:p>
            <a:r>
              <a:rPr lang="en-US" dirty="0"/>
              <a:t>Upgrade from 2013R2S =&gt; 2015 but also upgrade tool from 605 =&gt; 2015</a:t>
            </a:r>
          </a:p>
          <a:p>
            <a:endParaRPr lang="en-US" dirty="0"/>
          </a:p>
        </p:txBody>
      </p:sp>
    </p:spTree>
    <p:extLst>
      <p:ext uri="{BB962C8B-B14F-4D97-AF65-F5344CB8AC3E}">
        <p14:creationId xmlns:p14="http://schemas.microsoft.com/office/powerpoint/2010/main" val="38329673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 calcmode="lin" valueType="num">
                                      <p:cBhvr additive="base">
                                        <p:cTn id="4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 calcmode="lin" valueType="num">
                                      <p:cBhvr additive="base">
                                        <p:cTn id="5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 calcmode="lin" valueType="num">
                                      <p:cBhvr additive="base">
                                        <p:cTn id="5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3">
                                            <p:txEl>
                                              <p:pRg st="10" end="10"/>
                                            </p:txEl>
                                          </p:spTgt>
                                        </p:tgtEl>
                                        <p:attrNameLst>
                                          <p:attrName>style.visibility</p:attrName>
                                        </p:attrNameLst>
                                      </p:cBhvr>
                                      <p:to>
                                        <p:strVal val="visible"/>
                                      </p:to>
                                    </p:set>
                                    <p:anim calcmode="lin" valueType="num">
                                      <p:cBhvr additive="base">
                                        <p:cTn id="6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3">
                                            <p:txEl>
                                              <p:pRg st="11" end="11"/>
                                            </p:txEl>
                                          </p:spTgt>
                                        </p:tgtEl>
                                        <p:attrNameLst>
                                          <p:attrName>style.visibility</p:attrName>
                                        </p:attrNameLst>
                                      </p:cBhvr>
                                      <p:to>
                                        <p:strVal val="visible"/>
                                      </p:to>
                                    </p:set>
                                    <p:anim calcmode="lin" valueType="num">
                                      <p:cBhvr additive="base">
                                        <p:cTn id="6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BFED1-9004-4798-BBD0-A7E4B457B34F}"/>
              </a:ext>
            </a:extLst>
          </p:cNvPr>
          <p:cNvSpPr>
            <a:spLocks noGrp="1"/>
          </p:cNvSpPr>
          <p:nvPr>
            <p:ph type="title"/>
          </p:nvPr>
        </p:nvSpPr>
        <p:spPr/>
        <p:txBody>
          <a:bodyPr/>
          <a:lstStyle/>
          <a:p>
            <a:r>
              <a:rPr lang="en-US" dirty="0"/>
              <a:t>Customize looks</a:t>
            </a:r>
          </a:p>
        </p:txBody>
      </p:sp>
      <p:sp>
        <p:nvSpPr>
          <p:cNvPr id="3" name="Content Placeholder 2">
            <a:extLst>
              <a:ext uri="{FF2B5EF4-FFF2-40B4-BE49-F238E27FC236}">
                <a16:creationId xmlns:a16="http://schemas.microsoft.com/office/drawing/2014/main" id="{EA611440-E241-4F28-BA2B-31998F539400}"/>
              </a:ext>
            </a:extLst>
          </p:cNvPr>
          <p:cNvSpPr>
            <a:spLocks noGrp="1"/>
          </p:cNvSpPr>
          <p:nvPr>
            <p:ph idx="1"/>
          </p:nvPr>
        </p:nvSpPr>
        <p:spPr/>
        <p:txBody>
          <a:bodyPr/>
          <a:lstStyle/>
          <a:p>
            <a:r>
              <a:rPr lang="en-US" dirty="0"/>
              <a:t>With the </a:t>
            </a:r>
            <a:r>
              <a:rPr lang="en-US" dirty="0">
                <a:latin typeface="+mj-lt"/>
              </a:rPr>
              <a:t>Zoom</a:t>
            </a:r>
            <a:r>
              <a:rPr lang="en-US" dirty="0"/>
              <a:t> function of the web browser, you can determine how a page looks (how many fields are shown, two or three columns of fields shown in a FastTab, etc.)</a:t>
            </a:r>
          </a:p>
        </p:txBody>
      </p:sp>
      <p:pic>
        <p:nvPicPr>
          <p:cNvPr id="4" name="Picture 3">
            <a:extLst>
              <a:ext uri="{FF2B5EF4-FFF2-40B4-BE49-F238E27FC236}">
                <a16:creationId xmlns:a16="http://schemas.microsoft.com/office/drawing/2014/main" id="{9E1C3A7B-5517-4602-B16F-3A2D4759D7EF}"/>
              </a:ext>
            </a:extLst>
          </p:cNvPr>
          <p:cNvPicPr>
            <a:picLocks noChangeAspect="1"/>
          </p:cNvPicPr>
          <p:nvPr/>
        </p:nvPicPr>
        <p:blipFill>
          <a:blip r:embed="rId2"/>
          <a:stretch>
            <a:fillRect/>
          </a:stretch>
        </p:blipFill>
        <p:spPr>
          <a:xfrm>
            <a:off x="948266" y="2921535"/>
            <a:ext cx="10515600" cy="3390365"/>
          </a:xfrm>
          <a:prstGeom prst="rect">
            <a:avLst/>
          </a:prstGeom>
        </p:spPr>
      </p:pic>
    </p:spTree>
    <p:extLst>
      <p:ext uri="{BB962C8B-B14F-4D97-AF65-F5344CB8AC3E}">
        <p14:creationId xmlns:p14="http://schemas.microsoft.com/office/powerpoint/2010/main" val="20272467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3C386-F2DF-4EB9-82AB-1DFFEFD39CAD}"/>
              </a:ext>
            </a:extLst>
          </p:cNvPr>
          <p:cNvSpPr>
            <a:spLocks noGrp="1"/>
          </p:cNvSpPr>
          <p:nvPr>
            <p:ph type="title"/>
          </p:nvPr>
        </p:nvSpPr>
        <p:spPr/>
        <p:txBody>
          <a:bodyPr/>
          <a:lstStyle/>
          <a:p>
            <a:r>
              <a:rPr lang="en-US" dirty="0"/>
              <a:t>Find Programs and add them to your Role Center</a:t>
            </a:r>
          </a:p>
        </p:txBody>
      </p:sp>
      <p:sp>
        <p:nvSpPr>
          <p:cNvPr id="3" name="Content Placeholder 2">
            <a:extLst>
              <a:ext uri="{FF2B5EF4-FFF2-40B4-BE49-F238E27FC236}">
                <a16:creationId xmlns:a16="http://schemas.microsoft.com/office/drawing/2014/main" id="{75A92DC1-4672-437D-A132-50B7D8D567AE}"/>
              </a:ext>
            </a:extLst>
          </p:cNvPr>
          <p:cNvSpPr>
            <a:spLocks noGrp="1"/>
          </p:cNvSpPr>
          <p:nvPr>
            <p:ph idx="1"/>
          </p:nvPr>
        </p:nvSpPr>
        <p:spPr/>
        <p:txBody>
          <a:bodyPr/>
          <a:lstStyle/>
          <a:p>
            <a:r>
              <a:rPr lang="en-US" dirty="0"/>
              <a:t>Via </a:t>
            </a:r>
            <a:r>
              <a:rPr lang="en-US" b="1" dirty="0">
                <a:latin typeface="+mj-lt"/>
              </a:rPr>
              <a:t>Search</a:t>
            </a:r>
            <a:r>
              <a:rPr lang="en-US" dirty="0"/>
              <a:t> you can find programs and even add them to the Role Center:</a:t>
            </a:r>
          </a:p>
          <a:p>
            <a:endParaRPr lang="en-US" dirty="0"/>
          </a:p>
          <a:p>
            <a:endParaRPr lang="en-US" dirty="0"/>
          </a:p>
        </p:txBody>
      </p:sp>
      <p:pic>
        <p:nvPicPr>
          <p:cNvPr id="5" name="Picture 4">
            <a:extLst>
              <a:ext uri="{FF2B5EF4-FFF2-40B4-BE49-F238E27FC236}">
                <a16:creationId xmlns:a16="http://schemas.microsoft.com/office/drawing/2014/main" id="{FE96540F-F42D-4668-979D-F2D186160583}"/>
              </a:ext>
            </a:extLst>
          </p:cNvPr>
          <p:cNvPicPr>
            <a:picLocks noChangeAspect="1"/>
          </p:cNvPicPr>
          <p:nvPr/>
        </p:nvPicPr>
        <p:blipFill>
          <a:blip r:embed="rId2"/>
          <a:stretch>
            <a:fillRect/>
          </a:stretch>
        </p:blipFill>
        <p:spPr>
          <a:xfrm>
            <a:off x="1089890" y="2540132"/>
            <a:ext cx="10012219" cy="828517"/>
          </a:xfrm>
          <a:prstGeom prst="rect">
            <a:avLst/>
          </a:prstGeom>
        </p:spPr>
      </p:pic>
      <p:pic>
        <p:nvPicPr>
          <p:cNvPr id="6" name="Picture 5">
            <a:extLst>
              <a:ext uri="{FF2B5EF4-FFF2-40B4-BE49-F238E27FC236}">
                <a16:creationId xmlns:a16="http://schemas.microsoft.com/office/drawing/2014/main" id="{F708C7F6-36FD-4E55-9CDC-A9D37FFB0F53}"/>
              </a:ext>
            </a:extLst>
          </p:cNvPr>
          <p:cNvPicPr>
            <a:picLocks noChangeAspect="1"/>
          </p:cNvPicPr>
          <p:nvPr/>
        </p:nvPicPr>
        <p:blipFill>
          <a:blip r:embed="rId3"/>
          <a:stretch>
            <a:fillRect/>
          </a:stretch>
        </p:blipFill>
        <p:spPr>
          <a:xfrm>
            <a:off x="1089890" y="3296602"/>
            <a:ext cx="7719729" cy="3010161"/>
          </a:xfrm>
          <a:prstGeom prst="rect">
            <a:avLst/>
          </a:prstGeom>
        </p:spPr>
      </p:pic>
      <p:pic>
        <p:nvPicPr>
          <p:cNvPr id="7" name="Picture 6">
            <a:extLst>
              <a:ext uri="{FF2B5EF4-FFF2-40B4-BE49-F238E27FC236}">
                <a16:creationId xmlns:a16="http://schemas.microsoft.com/office/drawing/2014/main" id="{16EE6817-A1A5-4812-8C98-8CD80521488B}"/>
              </a:ext>
            </a:extLst>
          </p:cNvPr>
          <p:cNvPicPr>
            <a:picLocks noChangeAspect="1"/>
          </p:cNvPicPr>
          <p:nvPr/>
        </p:nvPicPr>
        <p:blipFill>
          <a:blip r:embed="rId4"/>
          <a:stretch>
            <a:fillRect/>
          </a:stretch>
        </p:blipFill>
        <p:spPr>
          <a:xfrm>
            <a:off x="1089889" y="6174103"/>
            <a:ext cx="10012219" cy="717367"/>
          </a:xfrm>
          <a:prstGeom prst="rect">
            <a:avLst/>
          </a:prstGeom>
        </p:spPr>
      </p:pic>
    </p:spTree>
    <p:extLst>
      <p:ext uri="{BB962C8B-B14F-4D97-AF65-F5344CB8AC3E}">
        <p14:creationId xmlns:p14="http://schemas.microsoft.com/office/powerpoint/2010/main" val="34115286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7DEBE-7E38-4A06-BA41-F180AAD4A2B8}"/>
              </a:ext>
            </a:extLst>
          </p:cNvPr>
          <p:cNvSpPr>
            <a:spLocks noGrp="1"/>
          </p:cNvSpPr>
          <p:nvPr>
            <p:ph type="title"/>
          </p:nvPr>
        </p:nvSpPr>
        <p:spPr/>
        <p:txBody>
          <a:bodyPr/>
          <a:lstStyle/>
          <a:p>
            <a:r>
              <a:rPr lang="en-US" dirty="0"/>
              <a:t>Find Programs</a:t>
            </a:r>
          </a:p>
        </p:txBody>
      </p:sp>
      <p:sp>
        <p:nvSpPr>
          <p:cNvPr id="3" name="Content Placeholder 2">
            <a:extLst>
              <a:ext uri="{FF2B5EF4-FFF2-40B4-BE49-F238E27FC236}">
                <a16:creationId xmlns:a16="http://schemas.microsoft.com/office/drawing/2014/main" id="{D407DC0A-357A-41F2-BFDB-91414796EA78}"/>
              </a:ext>
            </a:extLst>
          </p:cNvPr>
          <p:cNvSpPr>
            <a:spLocks noGrp="1"/>
          </p:cNvSpPr>
          <p:nvPr>
            <p:ph idx="1"/>
          </p:nvPr>
        </p:nvSpPr>
        <p:spPr/>
        <p:txBody>
          <a:bodyPr/>
          <a:lstStyle/>
          <a:p>
            <a:r>
              <a:rPr lang="en-US" dirty="0"/>
              <a:t>Via </a:t>
            </a:r>
            <a:r>
              <a:rPr lang="en-US" dirty="0">
                <a:latin typeface="+mj-lt"/>
              </a:rPr>
              <a:t>Explore</a:t>
            </a:r>
            <a:r>
              <a:rPr lang="en-US" dirty="0"/>
              <a:t> you can find all programs in current Profile (Role Center) in a “windows-client-way”</a:t>
            </a:r>
          </a:p>
          <a:p>
            <a:endParaRPr lang="en-US" dirty="0"/>
          </a:p>
        </p:txBody>
      </p:sp>
      <p:pic>
        <p:nvPicPr>
          <p:cNvPr id="4" name="Picture 3">
            <a:extLst>
              <a:ext uri="{FF2B5EF4-FFF2-40B4-BE49-F238E27FC236}">
                <a16:creationId xmlns:a16="http://schemas.microsoft.com/office/drawing/2014/main" id="{CFFD7992-6B1D-4B3D-89DB-9F59F661BDAB}"/>
              </a:ext>
            </a:extLst>
          </p:cNvPr>
          <p:cNvPicPr>
            <a:picLocks noChangeAspect="1"/>
          </p:cNvPicPr>
          <p:nvPr/>
        </p:nvPicPr>
        <p:blipFill>
          <a:blip r:embed="rId2"/>
          <a:stretch>
            <a:fillRect/>
          </a:stretch>
        </p:blipFill>
        <p:spPr>
          <a:xfrm>
            <a:off x="1062181" y="2509652"/>
            <a:ext cx="9494983" cy="614415"/>
          </a:xfrm>
          <a:prstGeom prst="rect">
            <a:avLst/>
          </a:prstGeom>
        </p:spPr>
      </p:pic>
      <p:pic>
        <p:nvPicPr>
          <p:cNvPr id="5" name="Picture 4">
            <a:extLst>
              <a:ext uri="{FF2B5EF4-FFF2-40B4-BE49-F238E27FC236}">
                <a16:creationId xmlns:a16="http://schemas.microsoft.com/office/drawing/2014/main" id="{65D065F5-51B0-40D9-8DF7-6CCF5F0A8BF3}"/>
              </a:ext>
            </a:extLst>
          </p:cNvPr>
          <p:cNvPicPr>
            <a:picLocks noChangeAspect="1"/>
          </p:cNvPicPr>
          <p:nvPr/>
        </p:nvPicPr>
        <p:blipFill>
          <a:blip r:embed="rId3"/>
          <a:stretch>
            <a:fillRect/>
          </a:stretch>
        </p:blipFill>
        <p:spPr>
          <a:xfrm>
            <a:off x="1076035" y="3084962"/>
            <a:ext cx="6446982" cy="3273260"/>
          </a:xfrm>
          <a:prstGeom prst="rect">
            <a:avLst/>
          </a:prstGeom>
        </p:spPr>
      </p:pic>
      <p:pic>
        <p:nvPicPr>
          <p:cNvPr id="6" name="Picture 5">
            <a:extLst>
              <a:ext uri="{FF2B5EF4-FFF2-40B4-BE49-F238E27FC236}">
                <a16:creationId xmlns:a16="http://schemas.microsoft.com/office/drawing/2014/main" id="{24D909FC-6D48-414F-AFB8-E8C0F80E6013}"/>
              </a:ext>
            </a:extLst>
          </p:cNvPr>
          <p:cNvPicPr>
            <a:picLocks noChangeAspect="1"/>
          </p:cNvPicPr>
          <p:nvPr/>
        </p:nvPicPr>
        <p:blipFill>
          <a:blip r:embed="rId4"/>
          <a:stretch>
            <a:fillRect/>
          </a:stretch>
        </p:blipFill>
        <p:spPr>
          <a:xfrm>
            <a:off x="2387751" y="3100244"/>
            <a:ext cx="7592291" cy="3661212"/>
          </a:xfrm>
          <a:prstGeom prst="rect">
            <a:avLst/>
          </a:prstGeom>
        </p:spPr>
      </p:pic>
      <p:pic>
        <p:nvPicPr>
          <p:cNvPr id="7" name="Picture 6">
            <a:extLst>
              <a:ext uri="{FF2B5EF4-FFF2-40B4-BE49-F238E27FC236}">
                <a16:creationId xmlns:a16="http://schemas.microsoft.com/office/drawing/2014/main" id="{859CEED8-D080-45C6-8B07-A097F6066E8C}"/>
              </a:ext>
            </a:extLst>
          </p:cNvPr>
          <p:cNvPicPr>
            <a:picLocks noChangeAspect="1"/>
          </p:cNvPicPr>
          <p:nvPr/>
        </p:nvPicPr>
        <p:blipFill>
          <a:blip r:embed="rId5"/>
          <a:stretch>
            <a:fillRect/>
          </a:stretch>
        </p:blipFill>
        <p:spPr>
          <a:xfrm>
            <a:off x="2881111" y="3570052"/>
            <a:ext cx="9159568" cy="3182221"/>
          </a:xfrm>
          <a:prstGeom prst="rect">
            <a:avLst/>
          </a:prstGeom>
        </p:spPr>
      </p:pic>
    </p:spTree>
    <p:extLst>
      <p:ext uri="{BB962C8B-B14F-4D97-AF65-F5344CB8AC3E}">
        <p14:creationId xmlns:p14="http://schemas.microsoft.com/office/powerpoint/2010/main" val="2117200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6ABE1-5E88-482C-AB11-8C1565E00F72}"/>
              </a:ext>
            </a:extLst>
          </p:cNvPr>
          <p:cNvSpPr>
            <a:spLocks noGrp="1"/>
          </p:cNvSpPr>
          <p:nvPr>
            <p:ph type="title"/>
          </p:nvPr>
        </p:nvSpPr>
        <p:spPr/>
        <p:txBody>
          <a:bodyPr/>
          <a:lstStyle/>
          <a:p>
            <a:r>
              <a:rPr lang="en-US" dirty="0"/>
              <a:t>Table Content of BC</a:t>
            </a:r>
          </a:p>
        </p:txBody>
      </p:sp>
      <p:sp>
        <p:nvSpPr>
          <p:cNvPr id="3" name="Content Placeholder 2">
            <a:extLst>
              <a:ext uri="{FF2B5EF4-FFF2-40B4-BE49-F238E27FC236}">
                <a16:creationId xmlns:a16="http://schemas.microsoft.com/office/drawing/2014/main" id="{7D04BC95-6E70-45B6-BA15-8EB924EF0C05}"/>
              </a:ext>
            </a:extLst>
          </p:cNvPr>
          <p:cNvSpPr>
            <a:spLocks noGrp="1"/>
          </p:cNvSpPr>
          <p:nvPr>
            <p:ph idx="1"/>
          </p:nvPr>
        </p:nvSpPr>
        <p:spPr/>
        <p:txBody>
          <a:bodyPr/>
          <a:lstStyle/>
          <a:p>
            <a:r>
              <a:rPr lang="en-US" dirty="0"/>
              <a:t>Via </a:t>
            </a:r>
            <a:r>
              <a:rPr lang="en-US" b="1" dirty="0"/>
              <a:t>Search </a:t>
            </a:r>
            <a:r>
              <a:rPr lang="en-US" i="1" dirty="0"/>
              <a:t>Table Information</a:t>
            </a:r>
            <a:r>
              <a:rPr lang="en-US" dirty="0"/>
              <a:t>, you can get an overview of all the Tables and click down to the records of a table.</a:t>
            </a:r>
          </a:p>
          <a:p>
            <a:endParaRPr lang="en-US" dirty="0"/>
          </a:p>
          <a:p>
            <a:endParaRPr lang="en-US" dirty="0"/>
          </a:p>
        </p:txBody>
      </p:sp>
      <p:pic>
        <p:nvPicPr>
          <p:cNvPr id="4" name="Picture 3">
            <a:extLst>
              <a:ext uri="{FF2B5EF4-FFF2-40B4-BE49-F238E27FC236}">
                <a16:creationId xmlns:a16="http://schemas.microsoft.com/office/drawing/2014/main" id="{9203EEE9-EB6B-4864-800F-61DE1A3A96AF}"/>
              </a:ext>
            </a:extLst>
          </p:cNvPr>
          <p:cNvPicPr>
            <a:picLocks noChangeAspect="1"/>
          </p:cNvPicPr>
          <p:nvPr/>
        </p:nvPicPr>
        <p:blipFill>
          <a:blip r:embed="rId2"/>
          <a:stretch>
            <a:fillRect/>
          </a:stretch>
        </p:blipFill>
        <p:spPr>
          <a:xfrm>
            <a:off x="1167717" y="2556434"/>
            <a:ext cx="5090601" cy="1745131"/>
          </a:xfrm>
          <a:prstGeom prst="rect">
            <a:avLst/>
          </a:prstGeom>
        </p:spPr>
      </p:pic>
      <p:pic>
        <p:nvPicPr>
          <p:cNvPr id="5" name="Picture 4">
            <a:extLst>
              <a:ext uri="{FF2B5EF4-FFF2-40B4-BE49-F238E27FC236}">
                <a16:creationId xmlns:a16="http://schemas.microsoft.com/office/drawing/2014/main" id="{9B871F2D-0163-48D4-B937-E8C4F507BCA4}"/>
              </a:ext>
            </a:extLst>
          </p:cNvPr>
          <p:cNvPicPr>
            <a:picLocks noChangeAspect="1"/>
          </p:cNvPicPr>
          <p:nvPr/>
        </p:nvPicPr>
        <p:blipFill>
          <a:blip r:embed="rId3"/>
          <a:stretch>
            <a:fillRect/>
          </a:stretch>
        </p:blipFill>
        <p:spPr>
          <a:xfrm>
            <a:off x="1167717" y="4066853"/>
            <a:ext cx="7980218" cy="2426022"/>
          </a:xfrm>
          <a:prstGeom prst="rect">
            <a:avLst/>
          </a:prstGeom>
        </p:spPr>
      </p:pic>
      <p:pic>
        <p:nvPicPr>
          <p:cNvPr id="6" name="Picture 5">
            <a:extLst>
              <a:ext uri="{FF2B5EF4-FFF2-40B4-BE49-F238E27FC236}">
                <a16:creationId xmlns:a16="http://schemas.microsoft.com/office/drawing/2014/main" id="{22C34528-8A52-42F4-A19B-B3ED623B1E3A}"/>
              </a:ext>
            </a:extLst>
          </p:cNvPr>
          <p:cNvPicPr>
            <a:picLocks noChangeAspect="1"/>
          </p:cNvPicPr>
          <p:nvPr/>
        </p:nvPicPr>
        <p:blipFill>
          <a:blip r:embed="rId4"/>
          <a:stretch>
            <a:fillRect/>
          </a:stretch>
        </p:blipFill>
        <p:spPr>
          <a:xfrm>
            <a:off x="1167717" y="3646313"/>
            <a:ext cx="8958416" cy="3064590"/>
          </a:xfrm>
          <a:prstGeom prst="rect">
            <a:avLst/>
          </a:prstGeom>
        </p:spPr>
      </p:pic>
    </p:spTree>
    <p:extLst>
      <p:ext uri="{BB962C8B-B14F-4D97-AF65-F5344CB8AC3E}">
        <p14:creationId xmlns:p14="http://schemas.microsoft.com/office/powerpoint/2010/main" val="33331857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74A4A3-C9BA-AD72-AF73-04F2655278F3}"/>
              </a:ext>
            </a:extLst>
          </p:cNvPr>
          <p:cNvSpPr>
            <a:spLocks noGrp="1"/>
          </p:cNvSpPr>
          <p:nvPr>
            <p:ph type="title"/>
          </p:nvPr>
        </p:nvSpPr>
        <p:spPr/>
        <p:txBody>
          <a:bodyPr/>
          <a:lstStyle/>
          <a:p>
            <a:r>
              <a:rPr lang="en-US" dirty="0"/>
              <a:t>Table Content Editor of TRIMIT</a:t>
            </a:r>
          </a:p>
        </p:txBody>
      </p:sp>
      <p:sp>
        <p:nvSpPr>
          <p:cNvPr id="2" name="Content Placeholder 1">
            <a:extLst>
              <a:ext uri="{FF2B5EF4-FFF2-40B4-BE49-F238E27FC236}">
                <a16:creationId xmlns:a16="http://schemas.microsoft.com/office/drawing/2014/main" id="{B74434CF-64A0-ACC6-2268-A6A1CD8A1C3D}"/>
              </a:ext>
            </a:extLst>
          </p:cNvPr>
          <p:cNvSpPr>
            <a:spLocks noGrp="1"/>
          </p:cNvSpPr>
          <p:nvPr>
            <p:ph idx="1"/>
          </p:nvPr>
        </p:nvSpPr>
        <p:spPr/>
        <p:txBody>
          <a:bodyPr/>
          <a:lstStyle/>
          <a:p>
            <a:r>
              <a:rPr lang="en-US" dirty="0"/>
              <a:t>Via </a:t>
            </a:r>
            <a:r>
              <a:rPr lang="en-US" b="1" dirty="0">
                <a:latin typeface="+mj-lt"/>
              </a:rPr>
              <a:t>Search</a:t>
            </a:r>
            <a:r>
              <a:rPr lang="en-US" b="1" dirty="0"/>
              <a:t> </a:t>
            </a:r>
            <a:r>
              <a:rPr lang="en-US" i="1" dirty="0"/>
              <a:t>Table Information Editor, </a:t>
            </a:r>
            <a:r>
              <a:rPr lang="en-US" dirty="0"/>
              <a:t>you can see the content of a specific Table and even change the content of a field.</a:t>
            </a:r>
            <a:endParaRPr lang="en-US" i="1" dirty="0"/>
          </a:p>
        </p:txBody>
      </p:sp>
      <p:pic>
        <p:nvPicPr>
          <p:cNvPr id="5" name="Picture 4">
            <a:extLst>
              <a:ext uri="{FF2B5EF4-FFF2-40B4-BE49-F238E27FC236}">
                <a16:creationId xmlns:a16="http://schemas.microsoft.com/office/drawing/2014/main" id="{4E8BB89E-78B5-BFA6-CDF1-1E959BEA347D}"/>
              </a:ext>
            </a:extLst>
          </p:cNvPr>
          <p:cNvPicPr>
            <a:picLocks noChangeAspect="1"/>
          </p:cNvPicPr>
          <p:nvPr/>
        </p:nvPicPr>
        <p:blipFill>
          <a:blip r:embed="rId2"/>
          <a:stretch>
            <a:fillRect/>
          </a:stretch>
        </p:blipFill>
        <p:spPr>
          <a:xfrm>
            <a:off x="1172410" y="2546804"/>
            <a:ext cx="6884628" cy="4020775"/>
          </a:xfrm>
          <a:prstGeom prst="rect">
            <a:avLst/>
          </a:prstGeom>
        </p:spPr>
      </p:pic>
    </p:spTree>
    <p:extLst>
      <p:ext uri="{BB962C8B-B14F-4D97-AF65-F5344CB8AC3E}">
        <p14:creationId xmlns:p14="http://schemas.microsoft.com/office/powerpoint/2010/main" val="29256290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050BCB-2CB8-E47A-1074-AB143CD66A1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488897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TRIMIT Workflow 2015</a:t>
            </a:r>
          </a:p>
        </p:txBody>
      </p:sp>
      <p:sp>
        <p:nvSpPr>
          <p:cNvPr id="3" name="Content Placeholder 2"/>
          <p:cNvSpPr>
            <a:spLocks noGrp="1"/>
          </p:cNvSpPr>
          <p:nvPr>
            <p:ph idx="1"/>
          </p:nvPr>
        </p:nvSpPr>
        <p:spPr/>
        <p:txBody>
          <a:bodyPr/>
          <a:lstStyle/>
          <a:p>
            <a:r>
              <a:rPr lang="en-US" dirty="0"/>
              <a:t>Available for many documents not only on the Master including specific Templates that can be used. </a:t>
            </a:r>
          </a:p>
          <a:p>
            <a:r>
              <a:rPr lang="en-US" dirty="0"/>
              <a:t>I.e. for Sales Orders</a:t>
            </a:r>
          </a:p>
          <a:p>
            <a:endParaRPr lang="en-US" dirty="0"/>
          </a:p>
          <a:p>
            <a:endParaRPr lang="en-US" dirty="0"/>
          </a:p>
        </p:txBody>
      </p:sp>
      <p:pic>
        <p:nvPicPr>
          <p:cNvPr id="5" name="Picture 4"/>
          <p:cNvPicPr>
            <a:picLocks noChangeAspect="1"/>
          </p:cNvPicPr>
          <p:nvPr/>
        </p:nvPicPr>
        <p:blipFill>
          <a:blip r:embed="rId2"/>
          <a:stretch>
            <a:fillRect/>
          </a:stretch>
        </p:blipFill>
        <p:spPr>
          <a:xfrm>
            <a:off x="925896" y="3110524"/>
            <a:ext cx="3886852" cy="2935717"/>
          </a:xfrm>
          <a:prstGeom prst="rect">
            <a:avLst/>
          </a:prstGeom>
        </p:spPr>
      </p:pic>
      <p:pic>
        <p:nvPicPr>
          <p:cNvPr id="6" name="Picture 5"/>
          <p:cNvPicPr>
            <a:picLocks noChangeAspect="1"/>
          </p:cNvPicPr>
          <p:nvPr/>
        </p:nvPicPr>
        <p:blipFill>
          <a:blip r:embed="rId3"/>
          <a:stretch>
            <a:fillRect/>
          </a:stretch>
        </p:blipFill>
        <p:spPr>
          <a:xfrm>
            <a:off x="4900444" y="3068960"/>
            <a:ext cx="5832648" cy="2977281"/>
          </a:xfrm>
          <a:prstGeom prst="rect">
            <a:avLst/>
          </a:prstGeom>
        </p:spPr>
      </p:pic>
    </p:spTree>
    <p:extLst>
      <p:ext uri="{BB962C8B-B14F-4D97-AF65-F5344CB8AC3E}">
        <p14:creationId xmlns:p14="http://schemas.microsoft.com/office/powerpoint/2010/main" val="35252589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TRIMIT End-to-end solution</a:t>
            </a:r>
            <a:endParaRPr lang="en-US" dirty="0"/>
          </a:p>
        </p:txBody>
      </p:sp>
      <p:sp>
        <p:nvSpPr>
          <p:cNvPr id="4" name="Content Placeholder 3"/>
          <p:cNvSpPr>
            <a:spLocks noGrp="1"/>
          </p:cNvSpPr>
          <p:nvPr>
            <p:ph idx="1"/>
          </p:nvPr>
        </p:nvSpPr>
        <p:spPr/>
        <p:txBody>
          <a:bodyPr/>
          <a:lstStyle/>
          <a:p>
            <a:pPr marL="0" indent="0">
              <a:buNone/>
            </a:pPr>
            <a:r>
              <a:rPr lang="en-US" b="1" dirty="0"/>
              <a:t>On-premise, in the cloud, anywhere, any device.</a:t>
            </a:r>
          </a:p>
          <a:p>
            <a:endParaRPr lang="en-US" dirty="0"/>
          </a:p>
        </p:txBody>
      </p:sp>
      <p:pic>
        <p:nvPicPr>
          <p:cNvPr id="6" name="Picture 5" descr="Chart, diagram, radar chart&#10;&#10;Description automatically generated">
            <a:extLst>
              <a:ext uri="{FF2B5EF4-FFF2-40B4-BE49-F238E27FC236}">
                <a16:creationId xmlns:a16="http://schemas.microsoft.com/office/drawing/2014/main" id="{CB836A83-987B-2D21-B9DB-7C3634859C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83" y="1841501"/>
            <a:ext cx="12039329" cy="4065472"/>
          </a:xfrm>
          <a:prstGeom prst="rect">
            <a:avLst/>
          </a:prstGeom>
        </p:spPr>
      </p:pic>
    </p:spTree>
    <p:extLst>
      <p:ext uri="{BB962C8B-B14F-4D97-AF65-F5344CB8AC3E}">
        <p14:creationId xmlns:p14="http://schemas.microsoft.com/office/powerpoint/2010/main" val="18595571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Master Variant Overview 2015</a:t>
            </a:r>
          </a:p>
        </p:txBody>
      </p:sp>
      <p:pic>
        <p:nvPicPr>
          <p:cNvPr id="4" name="Content Placeholder 3"/>
          <p:cNvPicPr>
            <a:picLocks noGrp="1" noChangeAspect="1"/>
          </p:cNvPicPr>
          <p:nvPr>
            <p:ph idx="1"/>
          </p:nvPr>
        </p:nvPicPr>
        <p:blipFill>
          <a:blip r:embed="rId2"/>
          <a:stretch>
            <a:fillRect/>
          </a:stretch>
        </p:blipFill>
        <p:spPr>
          <a:xfrm>
            <a:off x="838200" y="1818189"/>
            <a:ext cx="10515600" cy="3221622"/>
          </a:xfrm>
          <a:prstGeom prst="rect">
            <a:avLst/>
          </a:prstGeom>
        </p:spPr>
      </p:pic>
    </p:spTree>
    <p:extLst>
      <p:ext uri="{BB962C8B-B14F-4D97-AF65-F5344CB8AC3E}">
        <p14:creationId xmlns:p14="http://schemas.microsoft.com/office/powerpoint/2010/main" val="40849397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Purchase Order Overview 2015</a:t>
            </a:r>
          </a:p>
        </p:txBody>
      </p:sp>
      <p:pic>
        <p:nvPicPr>
          <p:cNvPr id="4" name="Content Placeholder 3"/>
          <p:cNvPicPr>
            <a:picLocks noGrp="1" noChangeAspect="1"/>
          </p:cNvPicPr>
          <p:nvPr>
            <p:ph idx="1"/>
          </p:nvPr>
        </p:nvPicPr>
        <p:blipFill>
          <a:blip r:embed="rId2"/>
          <a:stretch>
            <a:fillRect/>
          </a:stretch>
        </p:blipFill>
        <p:spPr>
          <a:xfrm>
            <a:off x="955830" y="1410759"/>
            <a:ext cx="8383806" cy="4351338"/>
          </a:xfrm>
          <a:prstGeom prst="rect">
            <a:avLst/>
          </a:prstGeom>
        </p:spPr>
      </p:pic>
      <p:pic>
        <p:nvPicPr>
          <p:cNvPr id="5" name="Picture 4"/>
          <p:cNvPicPr>
            <a:picLocks noChangeAspect="1"/>
          </p:cNvPicPr>
          <p:nvPr/>
        </p:nvPicPr>
        <p:blipFill>
          <a:blip r:embed="rId3"/>
          <a:stretch>
            <a:fillRect/>
          </a:stretch>
        </p:blipFill>
        <p:spPr>
          <a:xfrm>
            <a:off x="5346463" y="1410759"/>
            <a:ext cx="6007337" cy="5236084"/>
          </a:xfrm>
          <a:prstGeom prst="rect">
            <a:avLst/>
          </a:prstGeom>
        </p:spPr>
      </p:pic>
    </p:spTree>
    <p:extLst>
      <p:ext uri="{BB962C8B-B14F-4D97-AF65-F5344CB8AC3E}">
        <p14:creationId xmlns:p14="http://schemas.microsoft.com/office/powerpoint/2010/main" val="31315368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TRIMIT 2015 Portals – November 2014</a:t>
            </a:r>
          </a:p>
        </p:txBody>
      </p:sp>
      <p:sp>
        <p:nvSpPr>
          <p:cNvPr id="3" name="Content Placeholder 2"/>
          <p:cNvSpPr>
            <a:spLocks noGrp="1"/>
          </p:cNvSpPr>
          <p:nvPr>
            <p:ph idx="1"/>
          </p:nvPr>
        </p:nvSpPr>
        <p:spPr/>
        <p:txBody>
          <a:bodyPr/>
          <a:lstStyle/>
          <a:p>
            <a:r>
              <a:rPr lang="en-US" dirty="0"/>
              <a:t>B2C </a:t>
            </a:r>
          </a:p>
          <a:p>
            <a:pPr lvl="1"/>
            <a:r>
              <a:rPr lang="en-US" dirty="0"/>
              <a:t>Shop the Look</a:t>
            </a:r>
          </a:p>
          <a:p>
            <a:pPr lvl="1"/>
            <a:r>
              <a:rPr lang="en-US" dirty="0"/>
              <a:t>Store Locator</a:t>
            </a:r>
          </a:p>
          <a:p>
            <a:pPr lvl="1"/>
            <a:r>
              <a:rPr lang="en-US" dirty="0"/>
              <a:t>Gift Cards</a:t>
            </a:r>
          </a:p>
          <a:p>
            <a:pPr lvl="1"/>
            <a:r>
              <a:rPr lang="en-US" dirty="0"/>
              <a:t>Customer Club</a:t>
            </a:r>
          </a:p>
          <a:p>
            <a:pPr lvl="1"/>
            <a:r>
              <a:rPr lang="en-US" dirty="0"/>
              <a:t>Item Reservation</a:t>
            </a:r>
          </a:p>
          <a:p>
            <a:pPr lvl="1"/>
            <a:r>
              <a:rPr lang="en-US" dirty="0"/>
              <a:t>B2C Schedules</a:t>
            </a:r>
          </a:p>
          <a:p>
            <a:pPr lvl="1"/>
            <a:r>
              <a:rPr lang="en-US" dirty="0"/>
              <a:t>Look Book</a:t>
            </a:r>
          </a:p>
          <a:p>
            <a:pPr lvl="1"/>
            <a:r>
              <a:rPr lang="en-US" dirty="0"/>
              <a:t>E-Mail Queue</a:t>
            </a:r>
          </a:p>
          <a:p>
            <a:pPr lvl="1"/>
            <a:r>
              <a:rPr lang="en-US" dirty="0"/>
              <a:t>Soft Admin </a:t>
            </a:r>
          </a:p>
          <a:p>
            <a:endParaRPr lang="en-US" dirty="0"/>
          </a:p>
        </p:txBody>
      </p:sp>
    </p:spTree>
    <p:extLst>
      <p:ext uri="{BB962C8B-B14F-4D97-AF65-F5344CB8AC3E}">
        <p14:creationId xmlns:p14="http://schemas.microsoft.com/office/powerpoint/2010/main" val="24115349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E481-0F62-D214-4B06-BDD113357B08}"/>
              </a:ext>
            </a:extLst>
          </p:cNvPr>
          <p:cNvSpPr>
            <a:spLocks noGrp="1"/>
          </p:cNvSpPr>
          <p:nvPr>
            <p:ph type="title"/>
          </p:nvPr>
        </p:nvSpPr>
        <p:spPr/>
        <p:txBody>
          <a:bodyPr/>
          <a:lstStyle/>
          <a:p>
            <a:r>
              <a:rPr lang="en-US" dirty="0"/>
              <a:t>New/Changed in </a:t>
            </a:r>
            <a:br>
              <a:rPr lang="en-US" dirty="0"/>
            </a:br>
            <a:r>
              <a:rPr lang="en-US" dirty="0"/>
              <a:t>TRIMIT 2016 on NAV 2016</a:t>
            </a:r>
          </a:p>
        </p:txBody>
      </p:sp>
      <p:sp>
        <p:nvSpPr>
          <p:cNvPr id="3" name="Text Placeholder 2">
            <a:extLst>
              <a:ext uri="{FF2B5EF4-FFF2-40B4-BE49-F238E27FC236}">
                <a16:creationId xmlns:a16="http://schemas.microsoft.com/office/drawing/2014/main" id="{CD6B68BA-26EF-8EF3-CC16-BD7C06B63B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356522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TRIMIT 2016 ERP – January 2016</a:t>
            </a:r>
          </a:p>
        </p:txBody>
      </p:sp>
      <p:sp>
        <p:nvSpPr>
          <p:cNvPr id="3" name="Content Placeholder 2"/>
          <p:cNvSpPr>
            <a:spLocks noGrp="1"/>
          </p:cNvSpPr>
          <p:nvPr>
            <p:ph idx="1"/>
          </p:nvPr>
        </p:nvSpPr>
        <p:spPr/>
        <p:txBody>
          <a:bodyPr>
            <a:normAutofit fontScale="55000" lnSpcReduction="20000"/>
          </a:bodyPr>
          <a:lstStyle/>
          <a:p>
            <a:r>
              <a:rPr lang="en-US" dirty="0"/>
              <a:t>Simplified Menus (Menu 1051)</a:t>
            </a:r>
          </a:p>
          <a:p>
            <a:r>
              <a:rPr lang="en-US" dirty="0"/>
              <a:t>Master Matrix Analysis based on profiles</a:t>
            </a:r>
          </a:p>
          <a:p>
            <a:r>
              <a:rPr lang="en-US" dirty="0"/>
              <a:t>Inventory Profile Report</a:t>
            </a:r>
          </a:p>
          <a:p>
            <a:r>
              <a:rPr lang="en-US" b="1" dirty="0"/>
              <a:t>New Add-Info, Composition, Care Label</a:t>
            </a:r>
          </a:p>
          <a:p>
            <a:r>
              <a:rPr lang="en-US" dirty="0"/>
              <a:t>CRM Role Center</a:t>
            </a:r>
          </a:p>
          <a:p>
            <a:r>
              <a:rPr lang="en-US" dirty="0"/>
              <a:t>Page Action Globally</a:t>
            </a:r>
          </a:p>
          <a:p>
            <a:r>
              <a:rPr lang="en-US" b="1" dirty="0"/>
              <a:t>Outsourced Production / Transfers Inbound and Outbound</a:t>
            </a:r>
          </a:p>
          <a:p>
            <a:r>
              <a:rPr lang="en-US" dirty="0"/>
              <a:t>Translation on Item Groups</a:t>
            </a:r>
          </a:p>
          <a:p>
            <a:r>
              <a:rPr lang="en-US" dirty="0"/>
              <a:t>Improved Collection Management / Delivery Periods</a:t>
            </a:r>
          </a:p>
          <a:p>
            <a:r>
              <a:rPr lang="en-US" dirty="0"/>
              <a:t>Improved Blanket Order Search</a:t>
            </a:r>
          </a:p>
          <a:p>
            <a:r>
              <a:rPr lang="en-US" b="1" dirty="0"/>
              <a:t>E-Mail solution with templates for creating the mails including text for body of the mail</a:t>
            </a:r>
          </a:p>
          <a:p>
            <a:r>
              <a:rPr lang="en-US" dirty="0"/>
              <a:t>PDM reports improved</a:t>
            </a:r>
          </a:p>
          <a:p>
            <a:r>
              <a:rPr lang="en-US" dirty="0"/>
              <a:t>FIFO and Average Costing Method – also for TRIMIT Production</a:t>
            </a:r>
          </a:p>
          <a:p>
            <a:r>
              <a:rPr lang="en-US" dirty="0"/>
              <a:t>Tasklet Factory objects as part of Standard</a:t>
            </a:r>
          </a:p>
          <a:p>
            <a:r>
              <a:rPr lang="en-US" dirty="0"/>
              <a:t>Demo Sites for prospects including ERP, B2C, B2B, Sales Agent, Supplier Portal, Web Client, Windows Client</a:t>
            </a:r>
          </a:p>
          <a:p>
            <a:r>
              <a:rPr lang="en-US" dirty="0"/>
              <a:t>Upgrade from 2015 =&gt; 2016 but also upgrade tool from 605 =&gt; 2016</a:t>
            </a:r>
          </a:p>
          <a:p>
            <a:endParaRPr lang="en-US" dirty="0"/>
          </a:p>
        </p:txBody>
      </p:sp>
    </p:spTree>
    <p:extLst>
      <p:ext uri="{BB962C8B-B14F-4D97-AF65-F5344CB8AC3E}">
        <p14:creationId xmlns:p14="http://schemas.microsoft.com/office/powerpoint/2010/main" val="28387916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3">
                                            <p:txEl>
                                              <p:pRg st="13" end="13"/>
                                            </p:txEl>
                                          </p:spTgt>
                                        </p:tgtEl>
                                        <p:attrNameLst>
                                          <p:attrName>style.visibility</p:attrName>
                                        </p:attrNameLst>
                                      </p:cBhvr>
                                      <p:to>
                                        <p:strVal val="visible"/>
                                      </p:to>
                                    </p:set>
                                    <p:anim calcmode="lin" valueType="num">
                                      <p:cBhvr additive="base">
                                        <p:cTn id="8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3">
                                            <p:txEl>
                                              <p:pRg st="14" end="14"/>
                                            </p:txEl>
                                          </p:spTgt>
                                        </p:tgtEl>
                                        <p:attrNameLst>
                                          <p:attrName>style.visibility</p:attrName>
                                        </p:attrNameLst>
                                      </p:cBhvr>
                                      <p:to>
                                        <p:strVal val="visible"/>
                                      </p:to>
                                    </p:set>
                                    <p:anim calcmode="lin" valueType="num">
                                      <p:cBhvr additive="base">
                                        <p:cTn id="91"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0"/>
                                  </p:stCondLst>
                                  <p:childTnLst>
                                    <p:set>
                                      <p:cBhvr>
                                        <p:cTn id="96" dur="1" fill="hold">
                                          <p:stCondLst>
                                            <p:cond delay="0"/>
                                          </p:stCondLst>
                                        </p:cTn>
                                        <p:tgtEl>
                                          <p:spTgt spid="3">
                                            <p:txEl>
                                              <p:pRg st="15" end="15"/>
                                            </p:txEl>
                                          </p:spTgt>
                                        </p:tgtEl>
                                        <p:attrNameLst>
                                          <p:attrName>style.visibility</p:attrName>
                                        </p:attrNameLst>
                                      </p:cBhvr>
                                      <p:to>
                                        <p:strVal val="visible"/>
                                      </p:to>
                                    </p:set>
                                    <p:anim calcmode="lin" valueType="num">
                                      <p:cBhvr additive="base">
                                        <p:cTn id="97"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9948333" cy="1325563"/>
          </a:xfrm>
        </p:spPr>
        <p:txBody>
          <a:bodyPr/>
          <a:lstStyle/>
          <a:p>
            <a:r>
              <a:rPr lang="en-US" dirty="0"/>
              <a:t>Add-Info, Composition, Care Labels 2016</a:t>
            </a:r>
          </a:p>
        </p:txBody>
      </p:sp>
      <p:sp>
        <p:nvSpPr>
          <p:cNvPr id="4" name="Content Placeholder 3">
            <a:extLst>
              <a:ext uri="{FF2B5EF4-FFF2-40B4-BE49-F238E27FC236}">
                <a16:creationId xmlns:a16="http://schemas.microsoft.com/office/drawing/2014/main" id="{7A419D28-8A4A-18FB-0015-C6185326EAC7}"/>
              </a:ext>
            </a:extLst>
          </p:cNvPr>
          <p:cNvSpPr>
            <a:spLocks noGrp="1"/>
          </p:cNvSpPr>
          <p:nvPr>
            <p:ph idx="1"/>
          </p:nvPr>
        </p:nvSpPr>
        <p:spPr/>
        <p:txBody>
          <a:bodyPr/>
          <a:lstStyle/>
          <a:p>
            <a:endParaRPr lang="en-US" dirty="0"/>
          </a:p>
        </p:txBody>
      </p:sp>
      <p:pic>
        <p:nvPicPr>
          <p:cNvPr id="5" name="Picture 4"/>
          <p:cNvPicPr>
            <a:picLocks noChangeAspect="1"/>
          </p:cNvPicPr>
          <p:nvPr/>
        </p:nvPicPr>
        <p:blipFill>
          <a:blip r:embed="rId2"/>
          <a:stretch>
            <a:fillRect/>
          </a:stretch>
        </p:blipFill>
        <p:spPr>
          <a:xfrm>
            <a:off x="838200" y="1323704"/>
            <a:ext cx="8908552" cy="1714649"/>
          </a:xfrm>
          <a:prstGeom prst="rect">
            <a:avLst/>
          </a:prstGeom>
        </p:spPr>
      </p:pic>
      <p:pic>
        <p:nvPicPr>
          <p:cNvPr id="7" name="Picture 6"/>
          <p:cNvPicPr>
            <a:picLocks noChangeAspect="1"/>
          </p:cNvPicPr>
          <p:nvPr/>
        </p:nvPicPr>
        <p:blipFill>
          <a:blip r:embed="rId3"/>
          <a:stretch>
            <a:fillRect/>
          </a:stretch>
        </p:blipFill>
        <p:spPr>
          <a:xfrm>
            <a:off x="1593312" y="2145634"/>
            <a:ext cx="9297206" cy="4031329"/>
          </a:xfrm>
          <a:prstGeom prst="rect">
            <a:avLst/>
          </a:prstGeom>
        </p:spPr>
      </p:pic>
      <p:pic>
        <p:nvPicPr>
          <p:cNvPr id="8" name="Picture 7"/>
          <p:cNvPicPr>
            <a:picLocks noChangeAspect="1"/>
          </p:cNvPicPr>
          <p:nvPr/>
        </p:nvPicPr>
        <p:blipFill>
          <a:blip r:embed="rId4"/>
          <a:stretch>
            <a:fillRect/>
          </a:stretch>
        </p:blipFill>
        <p:spPr>
          <a:xfrm>
            <a:off x="2956427" y="3860283"/>
            <a:ext cx="9022862" cy="2278577"/>
          </a:xfrm>
          <a:prstGeom prst="rect">
            <a:avLst/>
          </a:prstGeom>
        </p:spPr>
      </p:pic>
    </p:spTree>
    <p:extLst>
      <p:ext uri="{BB962C8B-B14F-4D97-AF65-F5344CB8AC3E}">
        <p14:creationId xmlns:p14="http://schemas.microsoft.com/office/powerpoint/2010/main" val="17798175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Outsourced Production and Transfer Orders 2016</a:t>
            </a:r>
          </a:p>
        </p:txBody>
      </p:sp>
      <p:pic>
        <p:nvPicPr>
          <p:cNvPr id="4" name="Content Placeholder 3"/>
          <p:cNvPicPr>
            <a:picLocks noGrp="1" noChangeAspect="1"/>
          </p:cNvPicPr>
          <p:nvPr>
            <p:ph idx="1"/>
          </p:nvPr>
        </p:nvPicPr>
        <p:blipFill>
          <a:blip r:embed="rId2"/>
          <a:stretch>
            <a:fillRect/>
          </a:stretch>
        </p:blipFill>
        <p:spPr>
          <a:xfrm>
            <a:off x="1834722" y="1825625"/>
            <a:ext cx="8522555" cy="4351338"/>
          </a:xfrm>
          <a:prstGeom prst="rect">
            <a:avLst/>
          </a:prstGeom>
        </p:spPr>
      </p:pic>
    </p:spTree>
    <p:extLst>
      <p:ext uri="{BB962C8B-B14F-4D97-AF65-F5344CB8AC3E}">
        <p14:creationId xmlns:p14="http://schemas.microsoft.com/office/powerpoint/2010/main" val="35632077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E-Mail Functionality 2016</a:t>
            </a:r>
          </a:p>
        </p:txBody>
      </p:sp>
      <p:pic>
        <p:nvPicPr>
          <p:cNvPr id="4" name="Content Placeholder 3"/>
          <p:cNvPicPr>
            <a:picLocks noGrp="1" noChangeAspect="1"/>
          </p:cNvPicPr>
          <p:nvPr>
            <p:ph idx="1"/>
          </p:nvPr>
        </p:nvPicPr>
        <p:blipFill>
          <a:blip r:embed="rId2"/>
          <a:stretch>
            <a:fillRect/>
          </a:stretch>
        </p:blipFill>
        <p:spPr>
          <a:xfrm>
            <a:off x="1294984" y="1981819"/>
            <a:ext cx="9602032" cy="4038950"/>
          </a:xfrm>
          <a:prstGeom prst="rect">
            <a:avLst/>
          </a:prstGeom>
        </p:spPr>
      </p:pic>
      <p:pic>
        <p:nvPicPr>
          <p:cNvPr id="5" name="Picture 4"/>
          <p:cNvPicPr>
            <a:picLocks noChangeAspect="1"/>
          </p:cNvPicPr>
          <p:nvPr/>
        </p:nvPicPr>
        <p:blipFill>
          <a:blip r:embed="rId3"/>
          <a:stretch>
            <a:fillRect/>
          </a:stretch>
        </p:blipFill>
        <p:spPr>
          <a:xfrm>
            <a:off x="2639616" y="1345366"/>
            <a:ext cx="9171167" cy="4824168"/>
          </a:xfrm>
          <a:prstGeom prst="rect">
            <a:avLst/>
          </a:prstGeom>
        </p:spPr>
      </p:pic>
    </p:spTree>
    <p:extLst>
      <p:ext uri="{BB962C8B-B14F-4D97-AF65-F5344CB8AC3E}">
        <p14:creationId xmlns:p14="http://schemas.microsoft.com/office/powerpoint/2010/main" val="32899232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TRIMIT 2016 Portals – January 2016</a:t>
            </a:r>
          </a:p>
        </p:txBody>
      </p:sp>
      <p:sp>
        <p:nvSpPr>
          <p:cNvPr id="3" name="Content Placeholder 2"/>
          <p:cNvSpPr>
            <a:spLocks noGrp="1"/>
          </p:cNvSpPr>
          <p:nvPr>
            <p:ph idx="1"/>
          </p:nvPr>
        </p:nvSpPr>
        <p:spPr/>
        <p:txBody>
          <a:bodyPr>
            <a:normAutofit fontScale="70000" lnSpcReduction="20000"/>
          </a:bodyPr>
          <a:lstStyle/>
          <a:p>
            <a:r>
              <a:rPr lang="en-US" dirty="0"/>
              <a:t>Fast Save</a:t>
            </a:r>
          </a:p>
          <a:p>
            <a:r>
              <a:rPr lang="en-US" dirty="0"/>
              <a:t>Copy Orders</a:t>
            </a:r>
          </a:p>
          <a:p>
            <a:r>
              <a:rPr lang="en-US" dirty="0"/>
              <a:t>Order Template</a:t>
            </a:r>
          </a:p>
          <a:p>
            <a:r>
              <a:rPr lang="en-US" dirty="0"/>
              <a:t>Select Order Type incl. Pictures (+ mandatory)</a:t>
            </a:r>
          </a:p>
          <a:p>
            <a:r>
              <a:rPr lang="en-US" dirty="0"/>
              <a:t>Dash Boards on SA, B2B &amp; SUP </a:t>
            </a:r>
          </a:p>
          <a:p>
            <a:r>
              <a:rPr lang="en-US" dirty="0"/>
              <a:t>Delivery Period </a:t>
            </a:r>
          </a:p>
          <a:p>
            <a:r>
              <a:rPr lang="en-US" dirty="0"/>
              <a:t>Get Direction to a Customer on SA </a:t>
            </a:r>
          </a:p>
          <a:p>
            <a:r>
              <a:rPr lang="en-US" dirty="0"/>
              <a:t>Delivery Address on B2B</a:t>
            </a:r>
          </a:p>
          <a:p>
            <a:r>
              <a:rPr lang="en-US" dirty="0"/>
              <a:t>Promoted Item in B2B</a:t>
            </a:r>
          </a:p>
          <a:p>
            <a:r>
              <a:rPr lang="en-US" dirty="0"/>
              <a:t>Including ASI in Availability Check</a:t>
            </a:r>
          </a:p>
          <a:p>
            <a:r>
              <a:rPr lang="en-US" dirty="0"/>
              <a:t>Extended Text</a:t>
            </a:r>
          </a:p>
          <a:p>
            <a:r>
              <a:rPr lang="en-US" dirty="0"/>
              <a:t>Composition &amp; Care Label</a:t>
            </a:r>
          </a:p>
          <a:p>
            <a:r>
              <a:rPr lang="en-US" dirty="0"/>
              <a:t>Price differentiation on matrix cells</a:t>
            </a:r>
          </a:p>
          <a:p>
            <a:r>
              <a:rPr lang="en-US" dirty="0"/>
              <a:t>Shopping Gift Card in B2C</a:t>
            </a:r>
          </a:p>
          <a:p>
            <a:endParaRPr lang="en-US" dirty="0"/>
          </a:p>
        </p:txBody>
      </p:sp>
    </p:spTree>
    <p:extLst>
      <p:ext uri="{BB962C8B-B14F-4D97-AF65-F5344CB8AC3E}">
        <p14:creationId xmlns:p14="http://schemas.microsoft.com/office/powerpoint/2010/main" val="38301943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E481-0F62-D214-4B06-BDD113357B08}"/>
              </a:ext>
            </a:extLst>
          </p:cNvPr>
          <p:cNvSpPr>
            <a:spLocks noGrp="1"/>
          </p:cNvSpPr>
          <p:nvPr>
            <p:ph type="title"/>
          </p:nvPr>
        </p:nvSpPr>
        <p:spPr/>
        <p:txBody>
          <a:bodyPr/>
          <a:lstStyle/>
          <a:p>
            <a:r>
              <a:rPr lang="en-US" dirty="0"/>
              <a:t>New/Changed in </a:t>
            </a:r>
            <a:br>
              <a:rPr lang="en-US" dirty="0"/>
            </a:br>
            <a:r>
              <a:rPr lang="en-US" dirty="0"/>
              <a:t>TRIMIT 2017 on NAV 2017</a:t>
            </a:r>
          </a:p>
        </p:txBody>
      </p:sp>
      <p:sp>
        <p:nvSpPr>
          <p:cNvPr id="3" name="Text Placeholder 2">
            <a:extLst>
              <a:ext uri="{FF2B5EF4-FFF2-40B4-BE49-F238E27FC236}">
                <a16:creationId xmlns:a16="http://schemas.microsoft.com/office/drawing/2014/main" id="{CD6B68BA-26EF-8EF3-CC16-BD7C06B63B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501315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E481-0F62-D214-4B06-BDD113357B08}"/>
              </a:ext>
            </a:extLst>
          </p:cNvPr>
          <p:cNvSpPr>
            <a:spLocks noGrp="1"/>
          </p:cNvSpPr>
          <p:nvPr>
            <p:ph type="title"/>
          </p:nvPr>
        </p:nvSpPr>
        <p:spPr/>
        <p:txBody>
          <a:bodyPr/>
          <a:lstStyle/>
          <a:p>
            <a:r>
              <a:rPr lang="en-US" dirty="0"/>
              <a:t>New/Changed in </a:t>
            </a:r>
            <a:br>
              <a:rPr lang="en-US" dirty="0"/>
            </a:br>
            <a:r>
              <a:rPr lang="en-US" dirty="0"/>
              <a:t>TRIMIT 2013</a:t>
            </a:r>
          </a:p>
        </p:txBody>
      </p:sp>
      <p:sp>
        <p:nvSpPr>
          <p:cNvPr id="3" name="Text Placeholder 2">
            <a:extLst>
              <a:ext uri="{FF2B5EF4-FFF2-40B4-BE49-F238E27FC236}">
                <a16:creationId xmlns:a16="http://schemas.microsoft.com/office/drawing/2014/main" id="{CD6B68BA-26EF-8EF3-CC16-BD7C06B63B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959980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TRIMIT 2017 ERP –Dec 2016</a:t>
            </a:r>
          </a:p>
        </p:txBody>
      </p:sp>
      <p:sp>
        <p:nvSpPr>
          <p:cNvPr id="4" name="Content Placeholder 3"/>
          <p:cNvSpPr>
            <a:spLocks noGrp="1"/>
          </p:cNvSpPr>
          <p:nvPr>
            <p:ph idx="1"/>
          </p:nvPr>
        </p:nvSpPr>
        <p:spPr>
          <a:xfrm>
            <a:off x="838200" y="1825625"/>
            <a:ext cx="5257800" cy="4351338"/>
          </a:xfrm>
        </p:spPr>
        <p:txBody>
          <a:bodyPr>
            <a:normAutofit fontScale="77500" lnSpcReduction="20000"/>
          </a:bodyPr>
          <a:lstStyle/>
          <a:p>
            <a:r>
              <a:rPr lang="en-US" dirty="0"/>
              <a:t>GUI/UX Improvements</a:t>
            </a:r>
          </a:p>
          <a:p>
            <a:pPr lvl="1"/>
            <a:r>
              <a:rPr lang="en-US" dirty="0"/>
              <a:t>Renaming of fields (aligned with NAV)</a:t>
            </a:r>
          </a:p>
          <a:p>
            <a:pPr lvl="1"/>
            <a:r>
              <a:rPr lang="en-US" dirty="0"/>
              <a:t>Images for functions on ribbons</a:t>
            </a:r>
          </a:p>
          <a:p>
            <a:pPr lvl="1"/>
            <a:r>
              <a:rPr lang="en-US" dirty="0"/>
              <a:t>C/AL code has been cleaned-up</a:t>
            </a:r>
          </a:p>
          <a:p>
            <a:r>
              <a:rPr lang="en-US" dirty="0"/>
              <a:t>Customer Service Role Center</a:t>
            </a:r>
          </a:p>
          <a:p>
            <a:r>
              <a:rPr lang="en-US" dirty="0"/>
              <a:t>Improvements in E-Mail functionality</a:t>
            </a:r>
          </a:p>
          <a:p>
            <a:r>
              <a:rPr lang="en-US" b="1" dirty="0"/>
              <a:t>Item- and SKU Maintenance via the Master</a:t>
            </a:r>
          </a:p>
          <a:p>
            <a:r>
              <a:rPr lang="en-US" dirty="0"/>
              <a:t>Improved Replacements</a:t>
            </a:r>
          </a:p>
          <a:p>
            <a:r>
              <a:rPr lang="en-US" dirty="0"/>
              <a:t>PDM Report Set also save to disk</a:t>
            </a:r>
          </a:p>
          <a:p>
            <a:r>
              <a:rPr lang="en-US" dirty="0"/>
              <a:t>Measurement including “Compare with”</a:t>
            </a:r>
          </a:p>
          <a:p>
            <a:r>
              <a:rPr lang="en-US" dirty="0"/>
              <a:t>Transfer Orders based on Sales Orders via MRP Calculations</a:t>
            </a:r>
          </a:p>
          <a:p>
            <a:r>
              <a:rPr lang="en-US" dirty="0"/>
              <a:t>Transfer Order included in MRP Calculation</a:t>
            </a:r>
          </a:p>
          <a:p>
            <a:endParaRPr lang="en-US" dirty="0"/>
          </a:p>
        </p:txBody>
      </p:sp>
      <p:sp>
        <p:nvSpPr>
          <p:cNvPr id="5" name="Content Placeholder 3"/>
          <p:cNvSpPr txBox="1">
            <a:spLocks/>
          </p:cNvSpPr>
          <p:nvPr/>
        </p:nvSpPr>
        <p:spPr>
          <a:xfrm>
            <a:off x="6439711" y="1690688"/>
            <a:ext cx="5416929" cy="45810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424D5F"/>
                </a:solidFill>
                <a:latin typeface="+mj-lt"/>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424D5F"/>
                </a:solidFill>
                <a:latin typeface="+mj-lt"/>
                <a:ea typeface="+mn-ea"/>
                <a:cs typeface="Segoe UI Light"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rgbClr val="424D5F"/>
                </a:solidFill>
                <a:latin typeface="+mj-lt"/>
                <a:ea typeface="+mn-ea"/>
                <a:cs typeface="Segoe UI Light"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rgbClr val="424D5F"/>
                </a:solidFill>
                <a:latin typeface="+mj-lt"/>
                <a:ea typeface="+mn-ea"/>
                <a:cs typeface="Segoe UI Light"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rgbClr val="424D5F"/>
                </a:solidFill>
                <a:latin typeface="+mj-lt"/>
                <a:ea typeface="+mn-ea"/>
                <a:cs typeface="Segoe UI Light"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r>
              <a:rPr lang="en-US" sz="1800" dirty="0">
                <a:latin typeface="+mn-lt"/>
              </a:rPr>
              <a:t>Copy BOM Lines functionality extended and default values for next level</a:t>
            </a:r>
          </a:p>
          <a:p>
            <a:r>
              <a:rPr lang="en-US" sz="1800" dirty="0">
                <a:latin typeface="+mn-lt"/>
              </a:rPr>
              <a:t>Selecting Purchase Price for updating Last Direct Cost/Calculated Unit Cost</a:t>
            </a:r>
          </a:p>
          <a:p>
            <a:r>
              <a:rPr lang="en-US" sz="1800" dirty="0">
                <a:latin typeface="+mn-lt"/>
              </a:rPr>
              <a:t>Search Tags deleted </a:t>
            </a:r>
            <a:r>
              <a:rPr lang="en-US" sz="1800" dirty="0">
                <a:latin typeface="+mn-lt"/>
                <a:sym typeface="Wingdings" panose="05000000000000000000" pitchFamily="2" charset="2"/>
              </a:rPr>
              <a:t> NAV Item Attributes</a:t>
            </a:r>
          </a:p>
          <a:p>
            <a:r>
              <a:rPr lang="en-US" sz="1800" dirty="0">
                <a:latin typeface="+mn-lt"/>
                <a:sym typeface="Wingdings" panose="05000000000000000000" pitchFamily="2" charset="2"/>
              </a:rPr>
              <a:t>Search Table Lines with extra function to Maintain easily</a:t>
            </a:r>
          </a:p>
          <a:p>
            <a:r>
              <a:rPr lang="en-US" sz="1800" dirty="0">
                <a:latin typeface="+mn-lt"/>
                <a:sym typeface="Wingdings" panose="05000000000000000000" pitchFamily="2" charset="2"/>
              </a:rPr>
              <a:t>TRIMIT Item Charge also available for FIFO</a:t>
            </a:r>
          </a:p>
          <a:p>
            <a:r>
              <a:rPr lang="en-US" sz="1800" dirty="0">
                <a:latin typeface="+mn-lt"/>
                <a:sym typeface="Wingdings" panose="05000000000000000000" pitchFamily="2" charset="2"/>
              </a:rPr>
              <a:t>Bin Code in TRIMIT Pick Documents</a:t>
            </a:r>
          </a:p>
          <a:p>
            <a:r>
              <a:rPr lang="en-US" sz="1800" dirty="0">
                <a:latin typeface="+mn-lt"/>
                <a:sym typeface="Wingdings" panose="05000000000000000000" pitchFamily="2" charset="2"/>
              </a:rPr>
              <a:t>Copy Master by Wizard now includes a Setup</a:t>
            </a:r>
          </a:p>
          <a:p>
            <a:r>
              <a:rPr lang="en-US" sz="1800" dirty="0">
                <a:latin typeface="+mn-lt"/>
                <a:sym typeface="Wingdings" panose="05000000000000000000" pitchFamily="2" charset="2"/>
              </a:rPr>
              <a:t>Separate Menu’s for Inventory (FIFO costing) and Inventory – Standard Costing </a:t>
            </a:r>
          </a:p>
          <a:p>
            <a:r>
              <a:rPr lang="en-US" sz="1800" dirty="0">
                <a:latin typeface="+mn-lt"/>
              </a:rPr>
              <a:t>And many smaller changes/additions</a:t>
            </a:r>
          </a:p>
        </p:txBody>
      </p:sp>
    </p:spTree>
    <p:extLst>
      <p:ext uri="{BB962C8B-B14F-4D97-AF65-F5344CB8AC3E}">
        <p14:creationId xmlns:p14="http://schemas.microsoft.com/office/powerpoint/2010/main" val="2059848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 calcmode="lin" valueType="num">
                                      <p:cBhvr additive="base">
                                        <p:cTn id="3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calcmode="lin" valueType="num">
                                      <p:cBhvr additive="base">
                                        <p:cTn id="3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7" end="7"/>
                                            </p:txEl>
                                          </p:spTgt>
                                        </p:tgtEl>
                                        <p:attrNameLst>
                                          <p:attrName>style.visibility</p:attrName>
                                        </p:attrNameLst>
                                      </p:cBhvr>
                                      <p:to>
                                        <p:strVal val="visible"/>
                                      </p:to>
                                    </p:set>
                                    <p:anim calcmode="lin" valueType="num">
                                      <p:cBhvr additive="base">
                                        <p:cTn id="43"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8" end="8"/>
                                            </p:txEl>
                                          </p:spTgt>
                                        </p:tgtEl>
                                        <p:attrNameLst>
                                          <p:attrName>style.visibility</p:attrName>
                                        </p:attrNameLst>
                                      </p:cBhvr>
                                      <p:to>
                                        <p:strVal val="visible"/>
                                      </p:to>
                                    </p:set>
                                    <p:anim calcmode="lin" valueType="num">
                                      <p:cBhvr additive="base">
                                        <p:cTn id="4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
                                            <p:txEl>
                                              <p:pRg st="9" end="9"/>
                                            </p:txEl>
                                          </p:spTgt>
                                        </p:tgtEl>
                                        <p:attrNameLst>
                                          <p:attrName>style.visibility</p:attrName>
                                        </p:attrNameLst>
                                      </p:cBhvr>
                                      <p:to>
                                        <p:strVal val="visible"/>
                                      </p:to>
                                    </p:set>
                                    <p:anim calcmode="lin" valueType="num">
                                      <p:cBhvr additive="base">
                                        <p:cTn id="55"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
                                            <p:txEl>
                                              <p:pRg st="10" end="10"/>
                                            </p:txEl>
                                          </p:spTgt>
                                        </p:tgtEl>
                                        <p:attrNameLst>
                                          <p:attrName>style.visibility</p:attrName>
                                        </p:attrNameLst>
                                      </p:cBhvr>
                                      <p:to>
                                        <p:strVal val="visible"/>
                                      </p:to>
                                    </p:set>
                                    <p:anim calcmode="lin" valueType="num">
                                      <p:cBhvr additive="base">
                                        <p:cTn id="61"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4">
                                            <p:txEl>
                                              <p:pRg st="11" end="11"/>
                                            </p:txEl>
                                          </p:spTgt>
                                        </p:tgtEl>
                                        <p:attrNameLst>
                                          <p:attrName>style.visibility</p:attrName>
                                        </p:attrNameLst>
                                      </p:cBhvr>
                                      <p:to>
                                        <p:strVal val="visible"/>
                                      </p:to>
                                    </p:set>
                                    <p:anim calcmode="lin" valueType="num">
                                      <p:cBhvr additive="base">
                                        <p:cTn id="67"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5">
                                            <p:txEl>
                                              <p:pRg st="0" end="0"/>
                                            </p:txEl>
                                          </p:spTgt>
                                        </p:tgtEl>
                                        <p:attrNameLst>
                                          <p:attrName>style.visibility</p:attrName>
                                        </p:attrNameLst>
                                      </p:cBhvr>
                                      <p:to>
                                        <p:strVal val="visible"/>
                                      </p:to>
                                    </p:set>
                                    <p:anim calcmode="lin" valueType="num">
                                      <p:cBhvr additive="base">
                                        <p:cTn id="7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5">
                                            <p:txEl>
                                              <p:pRg st="1" end="1"/>
                                            </p:txEl>
                                          </p:spTgt>
                                        </p:tgtEl>
                                        <p:attrNameLst>
                                          <p:attrName>style.visibility</p:attrName>
                                        </p:attrNameLst>
                                      </p:cBhvr>
                                      <p:to>
                                        <p:strVal val="visible"/>
                                      </p:to>
                                    </p:set>
                                    <p:anim calcmode="lin" valueType="num">
                                      <p:cBhvr additive="base">
                                        <p:cTn id="7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5">
                                            <p:txEl>
                                              <p:pRg st="2" end="2"/>
                                            </p:txEl>
                                          </p:spTgt>
                                        </p:tgtEl>
                                        <p:attrNameLst>
                                          <p:attrName>style.visibility</p:attrName>
                                        </p:attrNameLst>
                                      </p:cBhvr>
                                      <p:to>
                                        <p:strVal val="visible"/>
                                      </p:to>
                                    </p:set>
                                    <p:anim calcmode="lin" valueType="num">
                                      <p:cBhvr additive="base">
                                        <p:cTn id="8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5">
                                            <p:txEl>
                                              <p:pRg st="3" end="3"/>
                                            </p:txEl>
                                          </p:spTgt>
                                        </p:tgtEl>
                                        <p:attrNameLst>
                                          <p:attrName>style.visibility</p:attrName>
                                        </p:attrNameLst>
                                      </p:cBhvr>
                                      <p:to>
                                        <p:strVal val="visible"/>
                                      </p:to>
                                    </p:set>
                                    <p:anim calcmode="lin" valueType="num">
                                      <p:cBhvr additive="base">
                                        <p:cTn id="9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0"/>
                                  </p:stCondLst>
                                  <p:childTnLst>
                                    <p:set>
                                      <p:cBhvr>
                                        <p:cTn id="96" dur="1" fill="hold">
                                          <p:stCondLst>
                                            <p:cond delay="0"/>
                                          </p:stCondLst>
                                        </p:cTn>
                                        <p:tgtEl>
                                          <p:spTgt spid="5">
                                            <p:txEl>
                                              <p:pRg st="4" end="4"/>
                                            </p:txEl>
                                          </p:spTgt>
                                        </p:tgtEl>
                                        <p:attrNameLst>
                                          <p:attrName>style.visibility</p:attrName>
                                        </p:attrNameLst>
                                      </p:cBhvr>
                                      <p:to>
                                        <p:strVal val="visible"/>
                                      </p:to>
                                    </p:set>
                                    <p:anim calcmode="lin" valueType="num">
                                      <p:cBhvr additive="base">
                                        <p:cTn id="9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nodeType="clickEffect">
                                  <p:stCondLst>
                                    <p:cond delay="0"/>
                                  </p:stCondLst>
                                  <p:childTnLst>
                                    <p:set>
                                      <p:cBhvr>
                                        <p:cTn id="102" dur="1" fill="hold">
                                          <p:stCondLst>
                                            <p:cond delay="0"/>
                                          </p:stCondLst>
                                        </p:cTn>
                                        <p:tgtEl>
                                          <p:spTgt spid="5">
                                            <p:txEl>
                                              <p:pRg st="5" end="5"/>
                                            </p:txEl>
                                          </p:spTgt>
                                        </p:tgtEl>
                                        <p:attrNameLst>
                                          <p:attrName>style.visibility</p:attrName>
                                        </p:attrNameLst>
                                      </p:cBhvr>
                                      <p:to>
                                        <p:strVal val="visible"/>
                                      </p:to>
                                    </p:set>
                                    <p:anim calcmode="lin" valueType="num">
                                      <p:cBhvr additive="base">
                                        <p:cTn id="103"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nodeType="clickEffect">
                                  <p:stCondLst>
                                    <p:cond delay="0"/>
                                  </p:stCondLst>
                                  <p:childTnLst>
                                    <p:set>
                                      <p:cBhvr>
                                        <p:cTn id="108" dur="1" fill="hold">
                                          <p:stCondLst>
                                            <p:cond delay="0"/>
                                          </p:stCondLst>
                                        </p:cTn>
                                        <p:tgtEl>
                                          <p:spTgt spid="5">
                                            <p:txEl>
                                              <p:pRg st="6" end="6"/>
                                            </p:txEl>
                                          </p:spTgt>
                                        </p:tgtEl>
                                        <p:attrNameLst>
                                          <p:attrName>style.visibility</p:attrName>
                                        </p:attrNameLst>
                                      </p:cBhvr>
                                      <p:to>
                                        <p:strVal val="visible"/>
                                      </p:to>
                                    </p:set>
                                    <p:anim calcmode="lin" valueType="num">
                                      <p:cBhvr additive="base">
                                        <p:cTn id="10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nodeType="clickEffect">
                                  <p:stCondLst>
                                    <p:cond delay="0"/>
                                  </p:stCondLst>
                                  <p:childTnLst>
                                    <p:set>
                                      <p:cBhvr>
                                        <p:cTn id="114" dur="1" fill="hold">
                                          <p:stCondLst>
                                            <p:cond delay="0"/>
                                          </p:stCondLst>
                                        </p:cTn>
                                        <p:tgtEl>
                                          <p:spTgt spid="5">
                                            <p:txEl>
                                              <p:pRg st="7" end="7"/>
                                            </p:txEl>
                                          </p:spTgt>
                                        </p:tgtEl>
                                        <p:attrNameLst>
                                          <p:attrName>style.visibility</p:attrName>
                                        </p:attrNameLst>
                                      </p:cBhvr>
                                      <p:to>
                                        <p:strVal val="visible"/>
                                      </p:to>
                                    </p:set>
                                    <p:anim calcmode="lin" valueType="num">
                                      <p:cBhvr additive="base">
                                        <p:cTn id="115"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nodeType="clickEffect">
                                  <p:stCondLst>
                                    <p:cond delay="0"/>
                                  </p:stCondLst>
                                  <p:childTnLst>
                                    <p:set>
                                      <p:cBhvr>
                                        <p:cTn id="120" dur="1" fill="hold">
                                          <p:stCondLst>
                                            <p:cond delay="0"/>
                                          </p:stCondLst>
                                        </p:cTn>
                                        <p:tgtEl>
                                          <p:spTgt spid="5">
                                            <p:txEl>
                                              <p:pRg st="8" end="8"/>
                                            </p:txEl>
                                          </p:spTgt>
                                        </p:tgtEl>
                                        <p:attrNameLst>
                                          <p:attrName>style.visibility</p:attrName>
                                        </p:attrNameLst>
                                      </p:cBhvr>
                                      <p:to>
                                        <p:strVal val="visible"/>
                                      </p:to>
                                    </p:set>
                                    <p:anim calcmode="lin" valueType="num">
                                      <p:cBhvr additive="base">
                                        <p:cTn id="121"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122"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Item and SKU Maintenance 2017</a:t>
            </a:r>
          </a:p>
        </p:txBody>
      </p:sp>
      <p:pic>
        <p:nvPicPr>
          <p:cNvPr id="4" name="Content Placeholder 3"/>
          <p:cNvPicPr>
            <a:picLocks noGrp="1" noChangeAspect="1"/>
          </p:cNvPicPr>
          <p:nvPr>
            <p:ph idx="1"/>
          </p:nvPr>
        </p:nvPicPr>
        <p:blipFill>
          <a:blip r:embed="rId2"/>
          <a:stretch>
            <a:fillRect/>
          </a:stretch>
        </p:blipFill>
        <p:spPr>
          <a:xfrm>
            <a:off x="838200" y="1873988"/>
            <a:ext cx="10515600" cy="4254612"/>
          </a:xfrm>
          <a:prstGeom prst="rect">
            <a:avLst/>
          </a:prstGeom>
        </p:spPr>
      </p:pic>
    </p:spTree>
    <p:extLst>
      <p:ext uri="{BB962C8B-B14F-4D97-AF65-F5344CB8AC3E}">
        <p14:creationId xmlns:p14="http://schemas.microsoft.com/office/powerpoint/2010/main" val="30314970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Copy BOM Lines functionality extended and default values for next level 2017</a:t>
            </a:r>
            <a:br>
              <a:rPr lang="en-US" dirty="0"/>
            </a:br>
            <a:endParaRPr lang="en-US" dirty="0"/>
          </a:p>
        </p:txBody>
      </p:sp>
      <p:pic>
        <p:nvPicPr>
          <p:cNvPr id="4" name="Content Placeholder 3"/>
          <p:cNvPicPr>
            <a:picLocks noGrp="1" noChangeAspect="1"/>
          </p:cNvPicPr>
          <p:nvPr>
            <p:ph idx="1"/>
          </p:nvPr>
        </p:nvPicPr>
        <p:blipFill>
          <a:blip r:embed="rId2"/>
          <a:stretch>
            <a:fillRect/>
          </a:stretch>
        </p:blipFill>
        <p:spPr>
          <a:xfrm>
            <a:off x="2948667" y="2134232"/>
            <a:ext cx="6294665" cy="3734124"/>
          </a:xfrm>
          <a:prstGeom prst="rect">
            <a:avLst/>
          </a:prstGeom>
        </p:spPr>
      </p:pic>
      <p:pic>
        <p:nvPicPr>
          <p:cNvPr id="5" name="Picture 4"/>
          <p:cNvPicPr>
            <a:picLocks noChangeAspect="1"/>
          </p:cNvPicPr>
          <p:nvPr/>
        </p:nvPicPr>
        <p:blipFill>
          <a:blip r:embed="rId3"/>
          <a:stretch>
            <a:fillRect/>
          </a:stretch>
        </p:blipFill>
        <p:spPr>
          <a:xfrm>
            <a:off x="580825" y="3933056"/>
            <a:ext cx="11156017" cy="2014679"/>
          </a:xfrm>
          <a:prstGeom prst="rect">
            <a:avLst/>
          </a:prstGeom>
        </p:spPr>
      </p:pic>
    </p:spTree>
    <p:extLst>
      <p:ext uri="{BB962C8B-B14F-4D97-AF65-F5344CB8AC3E}">
        <p14:creationId xmlns:p14="http://schemas.microsoft.com/office/powerpoint/2010/main" val="14040300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TRIMIT 2017 Portals –Dec 2016</a:t>
            </a:r>
          </a:p>
        </p:txBody>
      </p:sp>
      <p:sp>
        <p:nvSpPr>
          <p:cNvPr id="4" name="Content Placeholder 3"/>
          <p:cNvSpPr>
            <a:spLocks noGrp="1"/>
          </p:cNvSpPr>
          <p:nvPr>
            <p:ph idx="1"/>
          </p:nvPr>
        </p:nvSpPr>
        <p:spPr/>
        <p:txBody>
          <a:bodyPr/>
          <a:lstStyle/>
          <a:p>
            <a:r>
              <a:rPr lang="en-US" dirty="0"/>
              <a:t>Product Information Repository (PIR)</a:t>
            </a:r>
          </a:p>
          <a:p>
            <a:r>
              <a:rPr lang="en-US" dirty="0"/>
              <a:t>InStore B2C</a:t>
            </a:r>
          </a:p>
          <a:p>
            <a:r>
              <a:rPr lang="en-US" dirty="0"/>
              <a:t>Where to Buy in B2C</a:t>
            </a:r>
          </a:p>
          <a:p>
            <a:r>
              <a:rPr lang="en-US" dirty="0"/>
              <a:t>Portal Payments in B2B</a:t>
            </a:r>
          </a:p>
          <a:p>
            <a:r>
              <a:rPr lang="en-US" dirty="0"/>
              <a:t>Availability Indicator in Matrix Cells</a:t>
            </a:r>
          </a:p>
          <a:p>
            <a:r>
              <a:rPr lang="en-US" dirty="0"/>
              <a:t>E-Mails via TRIMIT E-Mail functionality</a:t>
            </a:r>
          </a:p>
          <a:p>
            <a:endParaRPr lang="en-US" dirty="0"/>
          </a:p>
        </p:txBody>
      </p:sp>
    </p:spTree>
    <p:extLst>
      <p:ext uri="{BB962C8B-B14F-4D97-AF65-F5344CB8AC3E}">
        <p14:creationId xmlns:p14="http://schemas.microsoft.com/office/powerpoint/2010/main" val="40997921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 Table Lines – Maintain 2017</a:t>
            </a:r>
          </a:p>
        </p:txBody>
      </p:sp>
      <p:sp>
        <p:nvSpPr>
          <p:cNvPr id="3" name="Content Placeholder 2">
            <a:extLst>
              <a:ext uri="{FF2B5EF4-FFF2-40B4-BE49-F238E27FC236}">
                <a16:creationId xmlns:a16="http://schemas.microsoft.com/office/drawing/2014/main" id="{ABAB6966-335A-C7DD-96F1-3FF7879B7F9D}"/>
              </a:ext>
            </a:extLst>
          </p:cNvPr>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838200" y="1340768"/>
            <a:ext cx="9577064" cy="5148364"/>
          </a:xfrm>
          <a:prstGeom prst="rect">
            <a:avLst/>
          </a:prstGeom>
        </p:spPr>
      </p:pic>
      <p:pic>
        <p:nvPicPr>
          <p:cNvPr id="7" name="Picture 6"/>
          <p:cNvPicPr>
            <a:picLocks noChangeAspect="1"/>
          </p:cNvPicPr>
          <p:nvPr/>
        </p:nvPicPr>
        <p:blipFill>
          <a:blip r:embed="rId3"/>
          <a:stretch>
            <a:fillRect/>
          </a:stretch>
        </p:blipFill>
        <p:spPr>
          <a:xfrm>
            <a:off x="6240016" y="1340768"/>
            <a:ext cx="5807385" cy="4865647"/>
          </a:xfrm>
          <a:prstGeom prst="rect">
            <a:avLst/>
          </a:prstGeom>
        </p:spPr>
      </p:pic>
    </p:spTree>
    <p:extLst>
      <p:ext uri="{BB962C8B-B14F-4D97-AF65-F5344CB8AC3E}">
        <p14:creationId xmlns:p14="http://schemas.microsoft.com/office/powerpoint/2010/main" val="32914049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E481-0F62-D214-4B06-BDD113357B08}"/>
              </a:ext>
            </a:extLst>
          </p:cNvPr>
          <p:cNvSpPr>
            <a:spLocks noGrp="1"/>
          </p:cNvSpPr>
          <p:nvPr>
            <p:ph type="title"/>
          </p:nvPr>
        </p:nvSpPr>
        <p:spPr/>
        <p:txBody>
          <a:bodyPr/>
          <a:lstStyle/>
          <a:p>
            <a:r>
              <a:rPr lang="en-US" dirty="0"/>
              <a:t>New/Changed in </a:t>
            </a:r>
            <a:br>
              <a:rPr lang="en-US" dirty="0"/>
            </a:br>
            <a:r>
              <a:rPr lang="en-US" dirty="0"/>
              <a:t>TRIMIT 2018 on NAV 2018</a:t>
            </a:r>
          </a:p>
        </p:txBody>
      </p:sp>
      <p:sp>
        <p:nvSpPr>
          <p:cNvPr id="3" name="Text Placeholder 2">
            <a:extLst>
              <a:ext uri="{FF2B5EF4-FFF2-40B4-BE49-F238E27FC236}">
                <a16:creationId xmlns:a16="http://schemas.microsoft.com/office/drawing/2014/main" id="{CD6B68BA-26EF-8EF3-CC16-BD7C06B63B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143855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TRIMIT 2018 ERP – Feb 2018</a:t>
            </a:r>
          </a:p>
        </p:txBody>
      </p:sp>
      <p:sp>
        <p:nvSpPr>
          <p:cNvPr id="4" name="Content Placeholder 3"/>
          <p:cNvSpPr>
            <a:spLocks noGrp="1"/>
          </p:cNvSpPr>
          <p:nvPr>
            <p:ph idx="1"/>
          </p:nvPr>
        </p:nvSpPr>
        <p:spPr/>
        <p:txBody>
          <a:bodyPr>
            <a:normAutofit fontScale="85000" lnSpcReduction="20000"/>
          </a:bodyPr>
          <a:lstStyle/>
          <a:p>
            <a:r>
              <a:rPr lang="en-US" b="1" dirty="0"/>
              <a:t>Group Filter </a:t>
            </a:r>
            <a:r>
              <a:rPr lang="en-US" dirty="0"/>
              <a:t>on BOM Component Lines to filter on Items</a:t>
            </a:r>
          </a:p>
          <a:p>
            <a:r>
              <a:rPr lang="en-US" dirty="0"/>
              <a:t>Extended functionality for </a:t>
            </a:r>
            <a:r>
              <a:rPr lang="en-US" b="1" dirty="0"/>
              <a:t>“Where-Used”</a:t>
            </a:r>
          </a:p>
          <a:p>
            <a:r>
              <a:rPr lang="en-US" b="1" dirty="0"/>
              <a:t>Improved E-Mail functionality </a:t>
            </a:r>
            <a:r>
              <a:rPr lang="en-US" dirty="0"/>
              <a:t>(also for reports 116 Statement and 117 Reminder) and usage of several E-Mail Addresses divided by a semicolon</a:t>
            </a:r>
          </a:p>
          <a:p>
            <a:r>
              <a:rPr lang="en-US" b="1" dirty="0"/>
              <a:t>Improved/Extended Intercompany functionality; </a:t>
            </a:r>
            <a:r>
              <a:rPr lang="en-US" dirty="0"/>
              <a:t>Creating Pick Documents in HQ for Sales Orders subsidiary</a:t>
            </a:r>
          </a:p>
          <a:p>
            <a:r>
              <a:rPr lang="en-US" b="1" dirty="0"/>
              <a:t>Replication </a:t>
            </a:r>
            <a:r>
              <a:rPr lang="en-US" dirty="0"/>
              <a:t>for replicating data from one company to another (including Masters)</a:t>
            </a:r>
          </a:p>
          <a:p>
            <a:r>
              <a:rPr lang="en-US" b="1" dirty="0"/>
              <a:t>Improved/Extended Item Replacement; </a:t>
            </a:r>
            <a:r>
              <a:rPr lang="en-US" dirty="0"/>
              <a:t>more filters and possibility to change Shipment Dates or Location for many Sales Lines at once</a:t>
            </a:r>
          </a:p>
          <a:p>
            <a:r>
              <a:rPr lang="en-US" b="1" dirty="0"/>
              <a:t>MRP: calculation buffer, batch log </a:t>
            </a:r>
            <a:r>
              <a:rPr lang="en-US" dirty="0"/>
              <a:t>and special </a:t>
            </a:r>
            <a:r>
              <a:rPr lang="en-US" b="1" dirty="0"/>
              <a:t>Job Queue</a:t>
            </a:r>
          </a:p>
          <a:p>
            <a:r>
              <a:rPr lang="en-US" b="1" dirty="0"/>
              <a:t>PDM Information </a:t>
            </a:r>
            <a:r>
              <a:rPr lang="en-US" dirty="0"/>
              <a:t>on Item List/Card</a:t>
            </a:r>
          </a:p>
          <a:p>
            <a:r>
              <a:rPr lang="en-US" b="1" dirty="0"/>
              <a:t>Sales Bank Account Setup</a:t>
            </a:r>
          </a:p>
          <a:p>
            <a:r>
              <a:rPr lang="en-US" dirty="0"/>
              <a:t>New field for </a:t>
            </a:r>
            <a:r>
              <a:rPr lang="en-US" b="1" dirty="0"/>
              <a:t>Sales Channel </a:t>
            </a:r>
            <a:r>
              <a:rPr lang="en-US" dirty="0"/>
              <a:t>(Order Type, Sales Orders)</a:t>
            </a:r>
          </a:p>
          <a:p>
            <a:r>
              <a:rPr lang="en-US" dirty="0"/>
              <a:t>And many smaller changes/additions</a:t>
            </a:r>
          </a:p>
          <a:p>
            <a:endParaRPr lang="en-US" dirty="0"/>
          </a:p>
          <a:p>
            <a:pPr marL="0" indent="0">
              <a:buNone/>
            </a:pPr>
            <a:endParaRPr lang="en-US" dirty="0"/>
          </a:p>
          <a:p>
            <a:pPr lvl="1"/>
            <a:endParaRPr lang="en-US" dirty="0"/>
          </a:p>
          <a:p>
            <a:endParaRPr lang="en-US" dirty="0"/>
          </a:p>
        </p:txBody>
      </p:sp>
    </p:spTree>
    <p:extLst>
      <p:ext uri="{BB962C8B-B14F-4D97-AF65-F5344CB8AC3E}">
        <p14:creationId xmlns:p14="http://schemas.microsoft.com/office/powerpoint/2010/main" val="36717297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 calcmode="lin" valueType="num">
                                      <p:cBhvr additive="base">
                                        <p:cTn id="5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
                                            <p:txEl>
                                              <p:pRg st="9" end="9"/>
                                            </p:txEl>
                                          </p:spTgt>
                                        </p:tgtEl>
                                        <p:attrNameLst>
                                          <p:attrName>style.visibility</p:attrName>
                                        </p:attrNameLst>
                                      </p:cBhvr>
                                      <p:to>
                                        <p:strVal val="visible"/>
                                      </p:to>
                                    </p:set>
                                    <p:anim calcmode="lin" valueType="num">
                                      <p:cBhvr additive="base">
                                        <p:cTn id="6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4">
                                            <p:txEl>
                                              <p:pRg st="10" end="10"/>
                                            </p:txEl>
                                          </p:spTgt>
                                        </p:tgtEl>
                                        <p:attrNameLst>
                                          <p:attrName>style.visibility</p:attrName>
                                        </p:attrNameLst>
                                      </p:cBhvr>
                                      <p:to>
                                        <p:strVal val="visible"/>
                                      </p:to>
                                    </p:set>
                                    <p:anim calcmode="lin" valueType="num">
                                      <p:cBhvr additive="base">
                                        <p:cTn id="6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Bill of Materials – Group Filter 2018</a:t>
            </a:r>
          </a:p>
        </p:txBody>
      </p:sp>
      <p:sp>
        <p:nvSpPr>
          <p:cNvPr id="3" name="Content Placeholder 2"/>
          <p:cNvSpPr>
            <a:spLocks noGrp="1"/>
          </p:cNvSpPr>
          <p:nvPr>
            <p:ph idx="1"/>
          </p:nvPr>
        </p:nvSpPr>
        <p:spPr/>
        <p:txBody>
          <a:bodyPr>
            <a:normAutofit/>
          </a:bodyPr>
          <a:lstStyle/>
          <a:p>
            <a:r>
              <a:rPr lang="en-US" dirty="0"/>
              <a:t>New field </a:t>
            </a:r>
            <a:r>
              <a:rPr lang="en-US" b="1" dirty="0">
                <a:latin typeface="+mn-lt"/>
              </a:rPr>
              <a:t>Group Filter </a:t>
            </a:r>
            <a:r>
              <a:rPr lang="en-US" dirty="0"/>
              <a:t>on the BOM Component Lines to limit the lookup for </a:t>
            </a:r>
            <a:r>
              <a:rPr lang="en-US" b="1" dirty="0"/>
              <a:t>No</a:t>
            </a:r>
            <a:r>
              <a:rPr lang="en-US" dirty="0"/>
              <a:t>.</a:t>
            </a:r>
          </a:p>
          <a:p>
            <a:r>
              <a:rPr lang="en-US" b="1" dirty="0">
                <a:latin typeface="+mn-lt"/>
              </a:rPr>
              <a:t>Group Filter </a:t>
            </a:r>
            <a:r>
              <a:rPr lang="en-US" dirty="0"/>
              <a:t>can be defined as a filter on Items, Operations, Setup and Sub-Supplier – the </a:t>
            </a:r>
            <a:r>
              <a:rPr lang="en-US" b="1" dirty="0"/>
              <a:t>Type </a:t>
            </a:r>
            <a:r>
              <a:rPr lang="en-US" dirty="0"/>
              <a:t>of the BOM Component Lines.</a:t>
            </a:r>
          </a:p>
          <a:p>
            <a:r>
              <a:rPr lang="en-US" dirty="0"/>
              <a:t>Easy to setup as normal filters on an Item List or Operations List.</a:t>
            </a:r>
          </a:p>
          <a:p>
            <a:r>
              <a:rPr lang="en-US" dirty="0"/>
              <a:t>You can take </a:t>
            </a:r>
            <a:r>
              <a:rPr lang="en-US" b="1" dirty="0"/>
              <a:t>Type</a:t>
            </a:r>
            <a:r>
              <a:rPr lang="en-US" dirty="0"/>
              <a:t> out of the BOM Component Lines; this is then already set by the </a:t>
            </a:r>
            <a:r>
              <a:rPr lang="en-US" b="1" dirty="0"/>
              <a:t>Group Filter</a:t>
            </a:r>
            <a:r>
              <a:rPr lang="en-US" dirty="0"/>
              <a:t>.</a:t>
            </a:r>
          </a:p>
        </p:txBody>
      </p:sp>
    </p:spTree>
    <p:extLst>
      <p:ext uri="{BB962C8B-B14F-4D97-AF65-F5344CB8AC3E}">
        <p14:creationId xmlns:p14="http://schemas.microsoft.com/office/powerpoint/2010/main" val="7494684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Bill of Materials – Group Filter 2018</a:t>
            </a:r>
          </a:p>
        </p:txBody>
      </p:sp>
      <p:sp>
        <p:nvSpPr>
          <p:cNvPr id="3" name="Content Placeholder 2">
            <a:extLst>
              <a:ext uri="{FF2B5EF4-FFF2-40B4-BE49-F238E27FC236}">
                <a16:creationId xmlns:a16="http://schemas.microsoft.com/office/drawing/2014/main" id="{AE39195C-6765-1CD5-8B1F-D08BCD0C52AE}"/>
              </a:ext>
            </a:extLst>
          </p:cNvPr>
          <p:cNvSpPr>
            <a:spLocks noGrp="1"/>
          </p:cNvSpPr>
          <p:nvPr>
            <p:ph idx="1"/>
          </p:nvPr>
        </p:nvSpPr>
        <p:spPr/>
        <p:txBody>
          <a:bodyPr/>
          <a:lstStyle/>
          <a:p>
            <a:endParaRPr lang="en-US" dirty="0"/>
          </a:p>
        </p:txBody>
      </p:sp>
      <p:pic>
        <p:nvPicPr>
          <p:cNvPr id="9" name="Picture 8"/>
          <p:cNvPicPr>
            <a:picLocks noChangeAspect="1"/>
          </p:cNvPicPr>
          <p:nvPr/>
        </p:nvPicPr>
        <p:blipFill>
          <a:blip r:embed="rId3"/>
          <a:stretch>
            <a:fillRect/>
          </a:stretch>
        </p:blipFill>
        <p:spPr>
          <a:xfrm>
            <a:off x="838200" y="1825625"/>
            <a:ext cx="9708721" cy="3962743"/>
          </a:xfrm>
          <a:prstGeom prst="rect">
            <a:avLst/>
          </a:prstGeom>
        </p:spPr>
      </p:pic>
      <p:pic>
        <p:nvPicPr>
          <p:cNvPr id="6" name="Picture 5"/>
          <p:cNvPicPr>
            <a:picLocks noChangeAspect="1"/>
          </p:cNvPicPr>
          <p:nvPr/>
        </p:nvPicPr>
        <p:blipFill>
          <a:blip r:embed="rId4"/>
          <a:stretch>
            <a:fillRect/>
          </a:stretch>
        </p:blipFill>
        <p:spPr>
          <a:xfrm>
            <a:off x="4296000" y="2605387"/>
            <a:ext cx="5944115" cy="3528366"/>
          </a:xfrm>
          <a:prstGeom prst="rect">
            <a:avLst/>
          </a:prstGeom>
        </p:spPr>
      </p:pic>
    </p:spTree>
    <p:extLst>
      <p:ext uri="{BB962C8B-B14F-4D97-AF65-F5344CB8AC3E}">
        <p14:creationId xmlns:p14="http://schemas.microsoft.com/office/powerpoint/2010/main" val="397284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Where-Used 2018</a:t>
            </a:r>
          </a:p>
        </p:txBody>
      </p:sp>
      <p:sp>
        <p:nvSpPr>
          <p:cNvPr id="3" name="Content Placeholder 2"/>
          <p:cNvSpPr>
            <a:spLocks noGrp="1"/>
          </p:cNvSpPr>
          <p:nvPr>
            <p:ph idx="1"/>
          </p:nvPr>
        </p:nvSpPr>
        <p:spPr/>
        <p:txBody>
          <a:bodyPr>
            <a:normAutofit lnSpcReduction="10000"/>
          </a:bodyPr>
          <a:lstStyle/>
          <a:p>
            <a:r>
              <a:rPr lang="en-US" dirty="0"/>
              <a:t>Extended functionality for </a:t>
            </a:r>
            <a:r>
              <a:rPr lang="en-US" b="1" dirty="0">
                <a:latin typeface="+mn-lt"/>
              </a:rPr>
              <a:t>Where-Used</a:t>
            </a:r>
            <a:r>
              <a:rPr lang="en-US" dirty="0"/>
              <a:t> </a:t>
            </a:r>
          </a:p>
          <a:p>
            <a:pPr lvl="1"/>
            <a:r>
              <a:rPr lang="en-US" dirty="0"/>
              <a:t>In which BOMs is a Master used</a:t>
            </a:r>
          </a:p>
          <a:p>
            <a:pPr lvl="1"/>
            <a:r>
              <a:rPr lang="en-US" dirty="0"/>
              <a:t>In which BOMs are Items of a Master used</a:t>
            </a:r>
          </a:p>
          <a:p>
            <a:pPr lvl="1"/>
            <a:r>
              <a:rPr lang="en-US" dirty="0"/>
              <a:t>In which BOMs is an Operation used</a:t>
            </a:r>
          </a:p>
          <a:p>
            <a:r>
              <a:rPr lang="en-US" dirty="0"/>
              <a:t>Added action for </a:t>
            </a:r>
            <a:r>
              <a:rPr lang="en-US" b="1" dirty="0">
                <a:latin typeface="+mn-lt"/>
              </a:rPr>
              <a:t>Where-Used</a:t>
            </a:r>
            <a:r>
              <a:rPr lang="en-US" b="1" dirty="0"/>
              <a:t> </a:t>
            </a:r>
            <a:r>
              <a:rPr lang="en-US" dirty="0"/>
              <a:t>on basic information</a:t>
            </a:r>
          </a:p>
          <a:p>
            <a:pPr lvl="1"/>
            <a:r>
              <a:rPr lang="en-US" dirty="0"/>
              <a:t>Master List/Card</a:t>
            </a:r>
          </a:p>
          <a:p>
            <a:pPr lvl="1"/>
            <a:r>
              <a:rPr lang="en-US" dirty="0"/>
              <a:t>Item List/Card</a:t>
            </a:r>
          </a:p>
          <a:p>
            <a:pPr lvl="1"/>
            <a:r>
              <a:rPr lang="en-US" dirty="0"/>
              <a:t>BOM Component Lines</a:t>
            </a:r>
          </a:p>
          <a:p>
            <a:r>
              <a:rPr lang="en-US" dirty="0"/>
              <a:t>Added action for </a:t>
            </a:r>
            <a:r>
              <a:rPr lang="en-US" b="1" dirty="0">
                <a:latin typeface="+mn-lt"/>
              </a:rPr>
              <a:t>Where-Used</a:t>
            </a:r>
            <a:r>
              <a:rPr lang="en-US" b="1" dirty="0"/>
              <a:t> </a:t>
            </a:r>
            <a:r>
              <a:rPr lang="en-US" dirty="0"/>
              <a:t>on document lines</a:t>
            </a:r>
          </a:p>
          <a:p>
            <a:pPr lvl="1"/>
            <a:r>
              <a:rPr lang="en-US" dirty="0"/>
              <a:t>Purchase Document Lines</a:t>
            </a:r>
          </a:p>
          <a:p>
            <a:pPr lvl="1"/>
            <a:r>
              <a:rPr lang="en-US" dirty="0"/>
              <a:t>Production Order Lines</a:t>
            </a:r>
          </a:p>
          <a:p>
            <a:r>
              <a:rPr lang="en-US" dirty="0"/>
              <a:t>Report for </a:t>
            </a:r>
            <a:r>
              <a:rPr lang="en-US" b="1" dirty="0">
                <a:latin typeface="+mn-lt"/>
              </a:rPr>
              <a:t>Where-Used</a:t>
            </a:r>
            <a:endParaRPr lang="en-US" dirty="0">
              <a:latin typeface="+mn-lt"/>
            </a:endParaRPr>
          </a:p>
        </p:txBody>
      </p:sp>
    </p:spTree>
    <p:extLst>
      <p:ext uri="{BB962C8B-B14F-4D97-AF65-F5344CB8AC3E}">
        <p14:creationId xmlns:p14="http://schemas.microsoft.com/office/powerpoint/2010/main" val="27616838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fade">
                                      <p:cBhvr>
                                        <p:cTn id="38" dur="500"/>
                                        <p:tgtEl>
                                          <p:spTgt spid="3">
                                            <p:txEl>
                                              <p:pRg st="9" end="9"/>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fade">
                                      <p:cBhvr>
                                        <p:cTn id="41" dur="500"/>
                                        <p:tgtEl>
                                          <p:spTgt spid="3">
                                            <p:txEl>
                                              <p:pRg st="10" end="1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
                                            <p:txEl>
                                              <p:pRg st="11" end="11"/>
                                            </p:txEl>
                                          </p:spTgt>
                                        </p:tgtEl>
                                        <p:attrNameLst>
                                          <p:attrName>style.visibility</p:attrName>
                                        </p:attrNameLst>
                                      </p:cBhvr>
                                      <p:to>
                                        <p:strVal val="visible"/>
                                      </p:to>
                                    </p:set>
                                    <p:animEffect transition="in" filter="fade">
                                      <p:cBhvr>
                                        <p:cTn id="46"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TRIMIT 2013 ERP – November 2012</a:t>
            </a:r>
          </a:p>
        </p:txBody>
      </p:sp>
      <p:sp>
        <p:nvSpPr>
          <p:cNvPr id="3" name="Text Placeholder 2"/>
          <p:cNvSpPr>
            <a:spLocks noGrp="1"/>
          </p:cNvSpPr>
          <p:nvPr>
            <p:ph idx="1"/>
          </p:nvPr>
        </p:nvSpPr>
        <p:spPr/>
        <p:txBody>
          <a:bodyPr/>
          <a:lstStyle/>
          <a:p>
            <a:r>
              <a:rPr lang="en-US" dirty="0"/>
              <a:t>Improved RoleTailored User Experience</a:t>
            </a:r>
          </a:p>
          <a:p>
            <a:r>
              <a:rPr lang="en-US" dirty="0"/>
              <a:t>Special TRIMIT Role Centers</a:t>
            </a:r>
          </a:p>
          <a:p>
            <a:r>
              <a:rPr lang="en-US" b="1" dirty="0"/>
              <a:t>Tree View of Item Bill of Materials</a:t>
            </a:r>
          </a:p>
          <a:p>
            <a:r>
              <a:rPr lang="en-US" dirty="0"/>
              <a:t>NAV Budgets in TRIMIT Sales Statistics</a:t>
            </a:r>
          </a:p>
          <a:p>
            <a:r>
              <a:rPr lang="en-US" dirty="0"/>
              <a:t>TRIMIT Native Reports converted to Report Services</a:t>
            </a:r>
          </a:p>
          <a:p>
            <a:r>
              <a:rPr lang="en-US" dirty="0"/>
              <a:t>RapidStart Services, special TRIMIT Package</a:t>
            </a:r>
          </a:p>
          <a:p>
            <a:r>
              <a:rPr lang="en-US" b="1" dirty="0"/>
              <a:t>Matrix Distribution</a:t>
            </a:r>
          </a:p>
          <a:p>
            <a:endParaRPr lang="en-US" dirty="0"/>
          </a:p>
        </p:txBody>
      </p:sp>
    </p:spTree>
    <p:extLst>
      <p:ext uri="{BB962C8B-B14F-4D97-AF65-F5344CB8AC3E}">
        <p14:creationId xmlns:p14="http://schemas.microsoft.com/office/powerpoint/2010/main" val="41087599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Where-Used 2018</a:t>
            </a:r>
          </a:p>
        </p:txBody>
      </p:sp>
      <p:sp>
        <p:nvSpPr>
          <p:cNvPr id="3" name="Content Placeholder 2"/>
          <p:cNvSpPr>
            <a:spLocks noGrp="1"/>
          </p:cNvSpPr>
          <p:nvPr>
            <p:ph idx="1"/>
          </p:nvPr>
        </p:nvSpPr>
        <p:spPr/>
        <p:txBody>
          <a:bodyPr>
            <a:normAutofit/>
          </a:bodyPr>
          <a:lstStyle/>
          <a:p>
            <a:r>
              <a:rPr lang="en-US" dirty="0"/>
              <a:t>Three types of </a:t>
            </a:r>
            <a:r>
              <a:rPr lang="en-US" b="1" dirty="0"/>
              <a:t>Where-Used</a:t>
            </a:r>
          </a:p>
          <a:p>
            <a:pPr lvl="1"/>
            <a:r>
              <a:rPr lang="en-US" b="1" dirty="0">
                <a:latin typeface="+mn-lt"/>
              </a:rPr>
              <a:t>BOM Information</a:t>
            </a:r>
            <a:r>
              <a:rPr lang="en-US" b="1" dirty="0"/>
              <a:t>: </a:t>
            </a:r>
            <a:r>
              <a:rPr lang="en-US" dirty="0"/>
              <a:t>This will explode all the BOMs of Masters, and show you in which Masters the requested Master is in the </a:t>
            </a:r>
            <a:r>
              <a:rPr lang="en-US" b="1" dirty="0"/>
              <a:t>BOM Component Lines.</a:t>
            </a:r>
          </a:p>
          <a:p>
            <a:pPr lvl="1"/>
            <a:r>
              <a:rPr lang="en-US" b="1" dirty="0">
                <a:latin typeface="+mn-lt"/>
              </a:rPr>
              <a:t>Item and BOM Information</a:t>
            </a:r>
            <a:r>
              <a:rPr lang="en-US" dirty="0"/>
              <a:t>: This will explode all the BOMs of Masters, and show you in which Items, the Items of the requested Master are used in the </a:t>
            </a:r>
            <a:r>
              <a:rPr lang="en-US" b="1" dirty="0"/>
              <a:t>BOM Component Lines.</a:t>
            </a:r>
          </a:p>
          <a:p>
            <a:pPr lvl="1"/>
            <a:r>
              <a:rPr lang="en-US" b="1" dirty="0">
                <a:latin typeface="+mn-lt"/>
              </a:rPr>
              <a:t>Master and BOM Information</a:t>
            </a:r>
            <a:r>
              <a:rPr lang="en-US" dirty="0"/>
              <a:t>: This will show the Masters in which the requested Master is in the </a:t>
            </a:r>
            <a:r>
              <a:rPr lang="en-US" b="1" dirty="0"/>
              <a:t>BOM Component Lines</a:t>
            </a:r>
            <a:r>
              <a:rPr lang="en-US" dirty="0"/>
              <a:t>. Therefore, it will only search in the </a:t>
            </a:r>
            <a:r>
              <a:rPr lang="en-US" b="1" dirty="0"/>
              <a:t>BOM Component Lines</a:t>
            </a:r>
            <a:r>
              <a:rPr lang="en-US" dirty="0"/>
              <a:t>.</a:t>
            </a:r>
          </a:p>
          <a:p>
            <a:pPr lvl="1"/>
            <a:endParaRPr lang="en-US" b="1" dirty="0"/>
          </a:p>
          <a:p>
            <a:pPr lvl="1"/>
            <a:endParaRPr lang="en-US" b="1" dirty="0"/>
          </a:p>
          <a:p>
            <a:pPr lvl="1"/>
            <a:endParaRPr lang="en-US" dirty="0"/>
          </a:p>
        </p:txBody>
      </p:sp>
    </p:spTree>
    <p:extLst>
      <p:ext uri="{BB962C8B-B14F-4D97-AF65-F5344CB8AC3E}">
        <p14:creationId xmlns:p14="http://schemas.microsoft.com/office/powerpoint/2010/main" val="24072445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Where-Used Report 2018</a:t>
            </a:r>
          </a:p>
        </p:txBody>
      </p:sp>
      <p:sp>
        <p:nvSpPr>
          <p:cNvPr id="4" name="Content Placeholder 3">
            <a:extLst>
              <a:ext uri="{FF2B5EF4-FFF2-40B4-BE49-F238E27FC236}">
                <a16:creationId xmlns:a16="http://schemas.microsoft.com/office/drawing/2014/main" id="{09FFE165-2DA1-604C-3273-7FD4FDFD14D6}"/>
              </a:ext>
            </a:extLst>
          </p:cNvPr>
          <p:cNvSpPr>
            <a:spLocks noGrp="1"/>
          </p:cNvSpPr>
          <p:nvPr>
            <p:ph idx="1"/>
          </p:nvPr>
        </p:nvSpPr>
        <p:spPr/>
        <p:txBody>
          <a:bodyPr/>
          <a:lstStyle/>
          <a:p>
            <a:endParaRPr lang="en-US" dirty="0"/>
          </a:p>
        </p:txBody>
      </p:sp>
      <p:pic>
        <p:nvPicPr>
          <p:cNvPr id="5" name="Picture 4"/>
          <p:cNvPicPr>
            <a:picLocks noChangeAspect="1"/>
          </p:cNvPicPr>
          <p:nvPr/>
        </p:nvPicPr>
        <p:blipFill>
          <a:blip r:embed="rId3"/>
          <a:stretch>
            <a:fillRect/>
          </a:stretch>
        </p:blipFill>
        <p:spPr>
          <a:xfrm>
            <a:off x="838200" y="1825625"/>
            <a:ext cx="10425063" cy="4198984"/>
          </a:xfrm>
          <a:prstGeom prst="rect">
            <a:avLst/>
          </a:prstGeom>
        </p:spPr>
      </p:pic>
    </p:spTree>
    <p:extLst>
      <p:ext uri="{BB962C8B-B14F-4D97-AF65-F5344CB8AC3E}">
        <p14:creationId xmlns:p14="http://schemas.microsoft.com/office/powerpoint/2010/main" val="40511067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E-Mail Functionality 2018</a:t>
            </a:r>
          </a:p>
        </p:txBody>
      </p:sp>
      <p:sp>
        <p:nvSpPr>
          <p:cNvPr id="3" name="Content Placeholder 2"/>
          <p:cNvSpPr>
            <a:spLocks noGrp="1"/>
          </p:cNvSpPr>
          <p:nvPr>
            <p:ph idx="1"/>
          </p:nvPr>
        </p:nvSpPr>
        <p:spPr/>
        <p:txBody>
          <a:bodyPr>
            <a:normAutofit fontScale="92500" lnSpcReduction="10000"/>
          </a:bodyPr>
          <a:lstStyle/>
          <a:p>
            <a:r>
              <a:rPr lang="en-US" dirty="0"/>
              <a:t>In all E-Mail Address fields of a Template and its Recipients, you are now able to add several E-Mail Addresses divided by a semicolon – as you can do in normal E-Mails </a:t>
            </a:r>
          </a:p>
          <a:p>
            <a:pPr lvl="1"/>
            <a:r>
              <a:rPr lang="en-US" dirty="0"/>
              <a:t>I.e. </a:t>
            </a:r>
            <a:r>
              <a:rPr lang="en-US" dirty="0">
                <a:hlinkClick r:id="rId3"/>
              </a:rPr>
              <a:t>kbi@trimit.com; </a:t>
            </a:r>
            <a:r>
              <a:rPr lang="en-US" dirty="0">
                <a:hlinkClick r:id="rId4"/>
              </a:rPr>
              <a:t>trr@trimit.com</a:t>
            </a:r>
            <a:endParaRPr lang="en-US" dirty="0"/>
          </a:p>
          <a:p>
            <a:r>
              <a:rPr lang="en-US" dirty="0"/>
              <a:t>Variable with </a:t>
            </a:r>
            <a:r>
              <a:rPr lang="en-US" b="1" dirty="0"/>
              <a:t>Type </a:t>
            </a:r>
            <a:r>
              <a:rPr lang="en-US" dirty="0"/>
              <a:t>Manual: i.e. a text or decimal</a:t>
            </a:r>
          </a:p>
          <a:p>
            <a:r>
              <a:rPr lang="en-US" dirty="0"/>
              <a:t>In the </a:t>
            </a:r>
            <a:r>
              <a:rPr lang="en-US" b="1" dirty="0"/>
              <a:t>Recipients Card </a:t>
            </a:r>
            <a:r>
              <a:rPr lang="en-US" dirty="0"/>
              <a:t>the Lookup for the Contacts will now offer you a choice for the Lookup:</a:t>
            </a:r>
          </a:p>
          <a:p>
            <a:pPr lvl="1"/>
            <a:r>
              <a:rPr lang="en-US" dirty="0"/>
              <a:t>Should the Lookup show you </a:t>
            </a:r>
            <a:r>
              <a:rPr lang="en-US" i="1" dirty="0"/>
              <a:t>All </a:t>
            </a:r>
            <a:r>
              <a:rPr lang="en-US" dirty="0"/>
              <a:t>contacts or only the </a:t>
            </a:r>
            <a:r>
              <a:rPr lang="en-US" i="1" dirty="0"/>
              <a:t>Limit Recipient Company </a:t>
            </a:r>
            <a:r>
              <a:rPr lang="en-US" dirty="0"/>
              <a:t>(Contacts of the current </a:t>
            </a:r>
            <a:r>
              <a:rPr lang="en-US" b="1" dirty="0"/>
              <a:t>Recipient No.</a:t>
            </a:r>
            <a:r>
              <a:rPr lang="en-US" dirty="0"/>
              <a:t>)</a:t>
            </a:r>
          </a:p>
          <a:p>
            <a:r>
              <a:rPr lang="en-US" dirty="0"/>
              <a:t>Closing page of preview E-Mail (with </a:t>
            </a:r>
            <a:r>
              <a:rPr lang="en-US" b="1" dirty="0"/>
              <a:t>Esc </a:t>
            </a:r>
            <a:r>
              <a:rPr lang="en-US" dirty="0"/>
              <a:t>or </a:t>
            </a:r>
            <a:r>
              <a:rPr lang="en-US" b="1" dirty="0"/>
              <a:t>OK </a:t>
            </a:r>
            <a:r>
              <a:rPr lang="en-US" dirty="0"/>
              <a:t>button) will give you a message if you don’t want to </a:t>
            </a:r>
            <a:r>
              <a:rPr lang="en-US" b="1" dirty="0"/>
              <a:t>Send</a:t>
            </a:r>
            <a:r>
              <a:rPr lang="en-US" dirty="0"/>
              <a:t> it.</a:t>
            </a:r>
          </a:p>
          <a:p>
            <a:r>
              <a:rPr lang="en-US" dirty="0"/>
              <a:t>Added E-Mail C/AL Code to reports </a:t>
            </a:r>
            <a:r>
              <a:rPr lang="en-US" b="1" i="1" dirty="0"/>
              <a:t>116 Statement,</a:t>
            </a:r>
            <a:r>
              <a:rPr lang="en-US" dirty="0"/>
              <a:t> </a:t>
            </a:r>
            <a:r>
              <a:rPr lang="en-US" b="1" i="1" dirty="0"/>
              <a:t>117 Reminder </a:t>
            </a:r>
            <a:r>
              <a:rPr lang="en-US" dirty="0"/>
              <a:t>and </a:t>
            </a:r>
            <a:r>
              <a:rPr lang="en-US" b="1" i="1" dirty="0"/>
              <a:t>118 Finance Charge Memo</a:t>
            </a:r>
            <a:endParaRPr lang="en-US" dirty="0"/>
          </a:p>
          <a:p>
            <a:endParaRPr lang="en-US" dirty="0"/>
          </a:p>
        </p:txBody>
      </p:sp>
    </p:spTree>
    <p:extLst>
      <p:ext uri="{BB962C8B-B14F-4D97-AF65-F5344CB8AC3E}">
        <p14:creationId xmlns:p14="http://schemas.microsoft.com/office/powerpoint/2010/main" val="33320540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Intercompany 2018</a:t>
            </a:r>
          </a:p>
        </p:txBody>
      </p:sp>
      <p:sp>
        <p:nvSpPr>
          <p:cNvPr id="3" name="Content Placeholder 2"/>
          <p:cNvSpPr>
            <a:spLocks noGrp="1"/>
          </p:cNvSpPr>
          <p:nvPr>
            <p:ph idx="1"/>
          </p:nvPr>
        </p:nvSpPr>
        <p:spPr/>
        <p:txBody>
          <a:bodyPr>
            <a:normAutofit lnSpcReduction="10000"/>
          </a:bodyPr>
          <a:lstStyle/>
          <a:p>
            <a:r>
              <a:rPr lang="en-US" dirty="0"/>
              <a:t>Technical improvements</a:t>
            </a:r>
          </a:p>
          <a:p>
            <a:pPr lvl="1"/>
            <a:r>
              <a:rPr lang="en-US" dirty="0"/>
              <a:t>Functions rewritten for using </a:t>
            </a:r>
            <a:r>
              <a:rPr lang="en-US" b="1" dirty="0"/>
              <a:t>TRIMIT Services </a:t>
            </a:r>
            <a:r>
              <a:rPr lang="en-US" dirty="0"/>
              <a:t>and normal </a:t>
            </a:r>
            <a:r>
              <a:rPr lang="en-US" b="1" dirty="0"/>
              <a:t>Related Orders </a:t>
            </a:r>
            <a:r>
              <a:rPr lang="en-US" dirty="0"/>
              <a:t>functionality </a:t>
            </a:r>
          </a:p>
          <a:p>
            <a:pPr lvl="1"/>
            <a:r>
              <a:rPr lang="en-US" dirty="0"/>
              <a:t>Not a </a:t>
            </a:r>
            <a:r>
              <a:rPr lang="en-US" b="1" dirty="0"/>
              <a:t>Document Type</a:t>
            </a:r>
            <a:r>
              <a:rPr lang="en-US" dirty="0"/>
              <a:t> anymore, but a </a:t>
            </a:r>
            <a:r>
              <a:rPr lang="en-US" b="1" dirty="0"/>
              <a:t>Boolean</a:t>
            </a:r>
            <a:endParaRPr lang="en-US" dirty="0"/>
          </a:p>
          <a:p>
            <a:pPr lvl="1"/>
            <a:r>
              <a:rPr lang="en-US" dirty="0"/>
              <a:t>Not an </a:t>
            </a:r>
            <a:r>
              <a:rPr lang="en-US" b="1" dirty="0"/>
              <a:t>Entry Type </a:t>
            </a:r>
            <a:r>
              <a:rPr lang="en-US" dirty="0"/>
              <a:t>in Item/Value Entries, but a </a:t>
            </a:r>
            <a:r>
              <a:rPr lang="en-US" b="1" dirty="0"/>
              <a:t>Boolean</a:t>
            </a:r>
          </a:p>
          <a:p>
            <a:r>
              <a:rPr lang="en-US" dirty="0"/>
              <a:t>Functional improvements</a:t>
            </a:r>
          </a:p>
          <a:p>
            <a:pPr lvl="1"/>
            <a:r>
              <a:rPr lang="en-US" dirty="0"/>
              <a:t>Matrices in Intercompany Sales-/Purchase Orders</a:t>
            </a:r>
          </a:p>
          <a:p>
            <a:pPr lvl="1"/>
            <a:r>
              <a:rPr lang="en-US" dirty="0"/>
              <a:t>You can now also use WMS functionality for Intercompany Orders</a:t>
            </a:r>
          </a:p>
          <a:p>
            <a:pPr lvl="1"/>
            <a:r>
              <a:rPr lang="en-US" dirty="0"/>
              <a:t>Create Pick Documents in Head Office for Orders from Sales Office</a:t>
            </a:r>
          </a:p>
          <a:p>
            <a:pPr lvl="1"/>
            <a:r>
              <a:rPr lang="en-US" dirty="0"/>
              <a:t>Changing Sales Order in Sales Office can change Pick Documents in Head Office if Status is blank</a:t>
            </a:r>
          </a:p>
          <a:p>
            <a:pPr lvl="1"/>
            <a:r>
              <a:rPr lang="en-US" dirty="0"/>
              <a:t>Goods can be picked from several bins for one Pick Document Line</a:t>
            </a:r>
          </a:p>
          <a:p>
            <a:pPr lvl="1"/>
            <a:r>
              <a:rPr lang="en-US" dirty="0"/>
              <a:t>Create Intercompany Purchase Orders based on Posted Intercompany Pick Documents in Sales Office</a:t>
            </a:r>
          </a:p>
          <a:p>
            <a:pPr lvl="1"/>
            <a:endParaRPr lang="en-US" dirty="0"/>
          </a:p>
          <a:p>
            <a:pPr lvl="1"/>
            <a:endParaRPr lang="en-US" dirty="0"/>
          </a:p>
        </p:txBody>
      </p:sp>
    </p:spTree>
    <p:extLst>
      <p:ext uri="{BB962C8B-B14F-4D97-AF65-F5344CB8AC3E}">
        <p14:creationId xmlns:p14="http://schemas.microsoft.com/office/powerpoint/2010/main" val="35933457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Replication 2018</a:t>
            </a:r>
          </a:p>
        </p:txBody>
      </p:sp>
      <p:sp>
        <p:nvSpPr>
          <p:cNvPr id="3" name="Content Placeholder 2"/>
          <p:cNvSpPr>
            <a:spLocks noGrp="1"/>
          </p:cNvSpPr>
          <p:nvPr>
            <p:ph idx="1"/>
          </p:nvPr>
        </p:nvSpPr>
        <p:spPr/>
        <p:txBody>
          <a:bodyPr/>
          <a:lstStyle/>
          <a:p>
            <a:r>
              <a:rPr lang="en-US" dirty="0"/>
              <a:t>New functionality to copy information from one company to another company in </a:t>
            </a:r>
            <a:r>
              <a:rPr lang="en-US" b="1" dirty="0"/>
              <a:t>one</a:t>
            </a:r>
            <a:r>
              <a:rPr lang="en-US" dirty="0"/>
              <a:t> database.</a:t>
            </a:r>
          </a:p>
          <a:p>
            <a:r>
              <a:rPr lang="en-US" dirty="0"/>
              <a:t>Replication set for Items/Masters can be created with an action – this includes all related tables as well</a:t>
            </a:r>
          </a:p>
          <a:p>
            <a:r>
              <a:rPr lang="en-US" dirty="0"/>
              <a:t>Parameters available to be changed automatically during replication process – specifically for replicating Items/Masters</a:t>
            </a:r>
          </a:p>
          <a:p>
            <a:r>
              <a:rPr lang="en-US" dirty="0"/>
              <a:t>After an </a:t>
            </a:r>
            <a:r>
              <a:rPr lang="en-US" i="1" dirty="0"/>
              <a:t>initial replication</a:t>
            </a:r>
            <a:r>
              <a:rPr lang="en-US" dirty="0"/>
              <a:t> you can use action </a:t>
            </a:r>
            <a:r>
              <a:rPr lang="en-US" i="1" dirty="0"/>
              <a:t>replicate</a:t>
            </a:r>
            <a:r>
              <a:rPr lang="en-US" dirty="0"/>
              <a:t> which will only replicate the changed/added/deleted records from the Publisher to the Subscriber</a:t>
            </a:r>
          </a:p>
        </p:txBody>
      </p:sp>
    </p:spTree>
    <p:extLst>
      <p:ext uri="{BB962C8B-B14F-4D97-AF65-F5344CB8AC3E}">
        <p14:creationId xmlns:p14="http://schemas.microsoft.com/office/powerpoint/2010/main" val="40894318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Item Sales Replacement 2018 </a:t>
            </a:r>
            <a:r>
              <a:rPr lang="da-DK" dirty="0"/>
              <a:t>					</a:t>
            </a:r>
          </a:p>
        </p:txBody>
      </p:sp>
      <p:sp>
        <p:nvSpPr>
          <p:cNvPr id="3" name="Content Placeholder 2"/>
          <p:cNvSpPr>
            <a:spLocks noGrp="1"/>
          </p:cNvSpPr>
          <p:nvPr>
            <p:ph idx="1"/>
          </p:nvPr>
        </p:nvSpPr>
        <p:spPr/>
        <p:txBody>
          <a:bodyPr>
            <a:normAutofit/>
          </a:bodyPr>
          <a:lstStyle/>
          <a:p>
            <a:pPr marL="342900" lvl="1" indent="-342900"/>
            <a:r>
              <a:rPr lang="da-DK" dirty="0"/>
              <a:t>Replacement Type</a:t>
            </a:r>
          </a:p>
          <a:p>
            <a:pPr lvl="2"/>
            <a:endParaRPr lang="da-DK" dirty="0"/>
          </a:p>
          <a:p>
            <a:pPr marL="457200" lvl="1" indent="0">
              <a:buNone/>
            </a:pPr>
            <a:r>
              <a:rPr lang="da-DK" dirty="0"/>
              <a:t>	</a:t>
            </a:r>
          </a:p>
          <a:p>
            <a:pPr lvl="2"/>
            <a:endParaRPr lang="da-DK" dirty="0"/>
          </a:p>
          <a:p>
            <a:pPr marL="914400" lvl="2" indent="0">
              <a:buNone/>
            </a:pPr>
            <a:endParaRPr lang="da-DK" dirty="0"/>
          </a:p>
        </p:txBody>
      </p:sp>
      <p:pic>
        <p:nvPicPr>
          <p:cNvPr id="4" name="Picture 3"/>
          <p:cNvPicPr>
            <a:picLocks noChangeAspect="1"/>
          </p:cNvPicPr>
          <p:nvPr/>
        </p:nvPicPr>
        <p:blipFill>
          <a:blip r:embed="rId3"/>
          <a:stretch>
            <a:fillRect/>
          </a:stretch>
        </p:blipFill>
        <p:spPr>
          <a:xfrm>
            <a:off x="1261533" y="2176159"/>
            <a:ext cx="6480000" cy="2711566"/>
          </a:xfrm>
          <a:prstGeom prst="rect">
            <a:avLst/>
          </a:prstGeom>
        </p:spPr>
      </p:pic>
    </p:spTree>
    <p:extLst>
      <p:ext uri="{BB962C8B-B14F-4D97-AF65-F5344CB8AC3E}">
        <p14:creationId xmlns:p14="http://schemas.microsoft.com/office/powerpoint/2010/main" val="6237553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Item Sales Replacement 2018 </a:t>
            </a:r>
            <a:r>
              <a:rPr lang="da-DK" dirty="0"/>
              <a:t>				</a:t>
            </a:r>
          </a:p>
        </p:txBody>
      </p:sp>
      <p:sp>
        <p:nvSpPr>
          <p:cNvPr id="3" name="Content Placeholder 2"/>
          <p:cNvSpPr>
            <a:spLocks noGrp="1"/>
          </p:cNvSpPr>
          <p:nvPr>
            <p:ph idx="1"/>
          </p:nvPr>
        </p:nvSpPr>
        <p:spPr/>
        <p:txBody>
          <a:bodyPr>
            <a:normAutofit/>
          </a:bodyPr>
          <a:lstStyle/>
          <a:p>
            <a:pPr lvl="1"/>
            <a:r>
              <a:rPr lang="da-DK" dirty="0"/>
              <a:t>Suggest Replacement Lines from Filter	</a:t>
            </a:r>
          </a:p>
          <a:p>
            <a:pPr marL="457200" lvl="1" indent="0">
              <a:buNone/>
            </a:pPr>
            <a:r>
              <a:rPr lang="da-DK" dirty="0"/>
              <a:t>	</a:t>
            </a:r>
          </a:p>
          <a:p>
            <a:pPr lvl="2"/>
            <a:endParaRPr lang="da-DK" dirty="0"/>
          </a:p>
          <a:p>
            <a:pPr marL="914400" lvl="2" indent="0">
              <a:buNone/>
            </a:pPr>
            <a:endParaRPr lang="da-DK" dirty="0"/>
          </a:p>
        </p:txBody>
      </p:sp>
      <p:pic>
        <p:nvPicPr>
          <p:cNvPr id="4" name="Picture 3"/>
          <p:cNvPicPr>
            <a:picLocks noChangeAspect="1"/>
          </p:cNvPicPr>
          <p:nvPr/>
        </p:nvPicPr>
        <p:blipFill>
          <a:blip r:embed="rId3"/>
          <a:stretch>
            <a:fillRect/>
          </a:stretch>
        </p:blipFill>
        <p:spPr>
          <a:xfrm>
            <a:off x="1573560" y="2169839"/>
            <a:ext cx="5427308" cy="4142061"/>
          </a:xfrm>
          <a:prstGeom prst="rect">
            <a:avLst/>
          </a:prstGeom>
        </p:spPr>
      </p:pic>
    </p:spTree>
    <p:extLst>
      <p:ext uri="{BB962C8B-B14F-4D97-AF65-F5344CB8AC3E}">
        <p14:creationId xmlns:p14="http://schemas.microsoft.com/office/powerpoint/2010/main" val="34375918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Item Sales Replacement 2018 </a:t>
            </a:r>
            <a:r>
              <a:rPr lang="da-DK" dirty="0"/>
              <a:t>						</a:t>
            </a:r>
          </a:p>
        </p:txBody>
      </p:sp>
      <p:sp>
        <p:nvSpPr>
          <p:cNvPr id="3" name="Content Placeholder 2"/>
          <p:cNvSpPr>
            <a:spLocks noGrp="1"/>
          </p:cNvSpPr>
          <p:nvPr>
            <p:ph idx="1"/>
          </p:nvPr>
        </p:nvSpPr>
        <p:spPr/>
        <p:txBody>
          <a:bodyPr>
            <a:normAutofit/>
          </a:bodyPr>
          <a:lstStyle/>
          <a:p>
            <a:pPr lvl="1"/>
            <a:r>
              <a:rPr lang="da-DK" dirty="0"/>
              <a:t>Replace/Update Settings</a:t>
            </a:r>
          </a:p>
          <a:p>
            <a:pPr marL="457200" lvl="1" indent="0">
              <a:buNone/>
            </a:pPr>
            <a:r>
              <a:rPr lang="da-DK" dirty="0"/>
              <a:t>		</a:t>
            </a:r>
          </a:p>
          <a:p>
            <a:pPr marL="457200" lvl="1" indent="0">
              <a:buNone/>
            </a:pPr>
            <a:r>
              <a:rPr lang="da-DK" dirty="0"/>
              <a:t>	</a:t>
            </a:r>
          </a:p>
          <a:p>
            <a:pPr lvl="2"/>
            <a:endParaRPr lang="da-DK" dirty="0"/>
          </a:p>
          <a:p>
            <a:pPr marL="914400" lvl="2" indent="0">
              <a:buNone/>
            </a:pPr>
            <a:endParaRPr lang="da-DK" dirty="0"/>
          </a:p>
        </p:txBody>
      </p:sp>
      <p:pic>
        <p:nvPicPr>
          <p:cNvPr id="4" name="Picture 3"/>
          <p:cNvPicPr>
            <a:picLocks noChangeAspect="1"/>
          </p:cNvPicPr>
          <p:nvPr/>
        </p:nvPicPr>
        <p:blipFill>
          <a:blip r:embed="rId3"/>
          <a:stretch>
            <a:fillRect/>
          </a:stretch>
        </p:blipFill>
        <p:spPr>
          <a:xfrm>
            <a:off x="1409121" y="2215579"/>
            <a:ext cx="8000000" cy="3571429"/>
          </a:xfrm>
          <a:prstGeom prst="rect">
            <a:avLst/>
          </a:prstGeom>
        </p:spPr>
      </p:pic>
    </p:spTree>
    <p:extLst>
      <p:ext uri="{BB962C8B-B14F-4D97-AF65-F5344CB8AC3E}">
        <p14:creationId xmlns:p14="http://schemas.microsoft.com/office/powerpoint/2010/main" val="30361014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MRP – Calculation Buffer 2018</a:t>
            </a:r>
            <a:r>
              <a:rPr lang="da-DK" dirty="0"/>
              <a:t>		</a:t>
            </a:r>
          </a:p>
        </p:txBody>
      </p:sp>
      <p:sp>
        <p:nvSpPr>
          <p:cNvPr id="3" name="Content Placeholder 2"/>
          <p:cNvSpPr>
            <a:spLocks noGrp="1"/>
          </p:cNvSpPr>
          <p:nvPr>
            <p:ph idx="1"/>
          </p:nvPr>
        </p:nvSpPr>
        <p:spPr/>
        <p:txBody>
          <a:bodyPr>
            <a:normAutofit/>
          </a:bodyPr>
          <a:lstStyle/>
          <a:p>
            <a:pPr marL="457200" lvl="1" indent="0">
              <a:buNone/>
            </a:pPr>
            <a:r>
              <a:rPr lang="da-DK" b="1" dirty="0"/>
              <a:t>Calculation buffer is by default created Temporary </a:t>
            </a:r>
            <a:r>
              <a:rPr lang="da-DK" sz="2000" b="1" dirty="0"/>
              <a:t>(Technical improvement)</a:t>
            </a:r>
          </a:p>
          <a:p>
            <a:pPr marL="457200" lvl="1" indent="0">
              <a:buNone/>
            </a:pPr>
            <a:r>
              <a:rPr lang="da-DK" dirty="0"/>
              <a:t>New Field on </a:t>
            </a:r>
            <a:r>
              <a:rPr lang="da-DK" b="1" dirty="0"/>
              <a:t>MRP Setup</a:t>
            </a:r>
            <a:r>
              <a:rPr lang="da-DK" dirty="0"/>
              <a:t>:	</a:t>
            </a:r>
          </a:p>
          <a:p>
            <a:pPr marL="457200" lvl="1" indent="0">
              <a:buNone/>
            </a:pPr>
            <a:r>
              <a:rPr lang="da-DK" dirty="0"/>
              <a:t>	</a:t>
            </a:r>
          </a:p>
          <a:p>
            <a:pPr lvl="2"/>
            <a:endParaRPr lang="da-DK" dirty="0"/>
          </a:p>
          <a:p>
            <a:pPr marL="914400" lvl="2" indent="0">
              <a:buNone/>
            </a:pPr>
            <a:endParaRPr lang="da-DK" dirty="0"/>
          </a:p>
        </p:txBody>
      </p:sp>
      <p:pic>
        <p:nvPicPr>
          <p:cNvPr id="4" name="Picture 3"/>
          <p:cNvPicPr>
            <a:picLocks noChangeAspect="1"/>
          </p:cNvPicPr>
          <p:nvPr/>
        </p:nvPicPr>
        <p:blipFill>
          <a:blip r:embed="rId3"/>
          <a:stretch>
            <a:fillRect/>
          </a:stretch>
        </p:blipFill>
        <p:spPr>
          <a:xfrm>
            <a:off x="1329673" y="2581096"/>
            <a:ext cx="8158895" cy="3816000"/>
          </a:xfrm>
          <a:prstGeom prst="rect">
            <a:avLst/>
          </a:prstGeom>
        </p:spPr>
      </p:pic>
    </p:spTree>
    <p:extLst>
      <p:ext uri="{BB962C8B-B14F-4D97-AF65-F5344CB8AC3E}">
        <p14:creationId xmlns:p14="http://schemas.microsoft.com/office/powerpoint/2010/main" val="9520282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a:t>MRP - Batch Log 2018 					</a:t>
            </a:r>
          </a:p>
        </p:txBody>
      </p:sp>
      <p:sp>
        <p:nvSpPr>
          <p:cNvPr id="3" name="Content Placeholder 2"/>
          <p:cNvSpPr>
            <a:spLocks noGrp="1"/>
          </p:cNvSpPr>
          <p:nvPr>
            <p:ph idx="1"/>
          </p:nvPr>
        </p:nvSpPr>
        <p:spPr/>
        <p:txBody>
          <a:bodyPr>
            <a:normAutofit/>
          </a:bodyPr>
          <a:lstStyle/>
          <a:p>
            <a:pPr marL="457200" lvl="1" indent="0">
              <a:buNone/>
            </a:pPr>
            <a:r>
              <a:rPr lang="da-DK" b="1" dirty="0"/>
              <a:t>New Log record introduced	</a:t>
            </a:r>
            <a:endParaRPr lang="da-DK" dirty="0"/>
          </a:p>
          <a:p>
            <a:pPr lvl="2"/>
            <a:endParaRPr lang="da-DK" dirty="0"/>
          </a:p>
          <a:p>
            <a:pPr marL="914400" lvl="2" indent="0">
              <a:buNone/>
            </a:pPr>
            <a:endParaRPr lang="da-DK" dirty="0"/>
          </a:p>
        </p:txBody>
      </p:sp>
      <p:pic>
        <p:nvPicPr>
          <p:cNvPr id="5" name="Picture 4"/>
          <p:cNvPicPr>
            <a:picLocks noChangeAspect="1"/>
          </p:cNvPicPr>
          <p:nvPr/>
        </p:nvPicPr>
        <p:blipFill>
          <a:blip r:embed="rId3"/>
          <a:stretch>
            <a:fillRect/>
          </a:stretch>
        </p:blipFill>
        <p:spPr>
          <a:xfrm>
            <a:off x="5520000" y="2241000"/>
            <a:ext cx="5769093" cy="3096000"/>
          </a:xfrm>
          <a:prstGeom prst="rect">
            <a:avLst/>
          </a:prstGeom>
        </p:spPr>
      </p:pic>
      <p:pic>
        <p:nvPicPr>
          <p:cNvPr id="4" name="Picture 3"/>
          <p:cNvPicPr>
            <a:picLocks noChangeAspect="1"/>
          </p:cNvPicPr>
          <p:nvPr/>
        </p:nvPicPr>
        <p:blipFill>
          <a:blip r:embed="rId4"/>
          <a:stretch>
            <a:fillRect/>
          </a:stretch>
        </p:blipFill>
        <p:spPr>
          <a:xfrm>
            <a:off x="1156640" y="2241000"/>
            <a:ext cx="4363360" cy="2376000"/>
          </a:xfrm>
          <a:prstGeom prst="rect">
            <a:avLst/>
          </a:prstGeom>
        </p:spPr>
      </p:pic>
    </p:spTree>
    <p:extLst>
      <p:ext uri="{BB962C8B-B14F-4D97-AF65-F5344CB8AC3E}">
        <p14:creationId xmlns:p14="http://schemas.microsoft.com/office/powerpoint/2010/main" val="42406645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Tree view of Item Bill of Materials 2013</a:t>
            </a:r>
          </a:p>
        </p:txBody>
      </p:sp>
      <p:sp>
        <p:nvSpPr>
          <p:cNvPr id="5" name="Content Placeholder 4">
            <a:extLst>
              <a:ext uri="{FF2B5EF4-FFF2-40B4-BE49-F238E27FC236}">
                <a16:creationId xmlns:a16="http://schemas.microsoft.com/office/drawing/2014/main" id="{ACF8D975-9081-6801-E24D-F605DA532D45}"/>
              </a:ext>
            </a:extLst>
          </p:cNvPr>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838200" y="1825625"/>
            <a:ext cx="10515600" cy="3565352"/>
          </a:xfrm>
          <a:prstGeom prst="rect">
            <a:avLst/>
          </a:prstGeom>
        </p:spPr>
      </p:pic>
    </p:spTree>
    <p:extLst>
      <p:ext uri="{BB962C8B-B14F-4D97-AF65-F5344CB8AC3E}">
        <p14:creationId xmlns:p14="http://schemas.microsoft.com/office/powerpoint/2010/main" val="24506850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a:t>MRP - Batch Log 2018					</a:t>
            </a:r>
          </a:p>
        </p:txBody>
      </p:sp>
      <p:sp>
        <p:nvSpPr>
          <p:cNvPr id="3" name="Content Placeholder 2"/>
          <p:cNvSpPr>
            <a:spLocks noGrp="1"/>
          </p:cNvSpPr>
          <p:nvPr>
            <p:ph idx="1"/>
          </p:nvPr>
        </p:nvSpPr>
        <p:spPr/>
        <p:txBody>
          <a:bodyPr>
            <a:normAutofit/>
          </a:bodyPr>
          <a:lstStyle/>
          <a:p>
            <a:pPr marL="457200" lvl="1" indent="0">
              <a:buNone/>
            </a:pPr>
            <a:r>
              <a:rPr lang="da-DK" dirty="0"/>
              <a:t>Prevents multiple executions of the MRP at the same time. </a:t>
            </a:r>
          </a:p>
          <a:p>
            <a:pPr marL="457200" lvl="1" indent="0">
              <a:buNone/>
            </a:pPr>
            <a:r>
              <a:rPr lang="da-DK" dirty="0"/>
              <a:t>If a Batch Log record with </a:t>
            </a:r>
            <a:r>
              <a:rPr lang="da-DK" b="1" i="1" dirty="0"/>
              <a:t>”In Process” </a:t>
            </a:r>
            <a:r>
              <a:rPr lang="da-DK" dirty="0"/>
              <a:t>is found the execution of the MRP is interrupted	</a:t>
            </a:r>
          </a:p>
          <a:p>
            <a:pPr lvl="2"/>
            <a:endParaRPr lang="da-DK" dirty="0"/>
          </a:p>
          <a:p>
            <a:pPr lvl="2"/>
            <a:endParaRPr lang="da-DK" dirty="0"/>
          </a:p>
          <a:p>
            <a:pPr marL="914400" lvl="2" indent="0">
              <a:buNone/>
            </a:pPr>
            <a:endParaRPr lang="da-DK" dirty="0"/>
          </a:p>
        </p:txBody>
      </p:sp>
      <p:pic>
        <p:nvPicPr>
          <p:cNvPr id="4" name="Picture 3"/>
          <p:cNvPicPr>
            <a:picLocks noChangeAspect="1"/>
          </p:cNvPicPr>
          <p:nvPr/>
        </p:nvPicPr>
        <p:blipFill>
          <a:blip r:embed="rId3"/>
          <a:stretch>
            <a:fillRect/>
          </a:stretch>
        </p:blipFill>
        <p:spPr>
          <a:xfrm>
            <a:off x="928933" y="2921294"/>
            <a:ext cx="11103267" cy="2160000"/>
          </a:xfrm>
          <a:prstGeom prst="rect">
            <a:avLst/>
          </a:prstGeom>
        </p:spPr>
      </p:pic>
    </p:spTree>
    <p:extLst>
      <p:ext uri="{BB962C8B-B14F-4D97-AF65-F5344CB8AC3E}">
        <p14:creationId xmlns:p14="http://schemas.microsoft.com/office/powerpoint/2010/main" val="8759208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a-DK" dirty="0"/>
              <a:t>MRP – Actions 2018				</a:t>
            </a:r>
          </a:p>
        </p:txBody>
      </p:sp>
      <p:sp>
        <p:nvSpPr>
          <p:cNvPr id="3" name="Content Placeholder 2"/>
          <p:cNvSpPr>
            <a:spLocks noGrp="1"/>
          </p:cNvSpPr>
          <p:nvPr>
            <p:ph idx="1"/>
          </p:nvPr>
        </p:nvSpPr>
        <p:spPr/>
        <p:txBody>
          <a:bodyPr>
            <a:normAutofit/>
          </a:bodyPr>
          <a:lstStyle/>
          <a:p>
            <a:pPr marL="457200" lvl="1" indent="0">
              <a:buNone/>
            </a:pPr>
            <a:r>
              <a:rPr lang="da-DK" dirty="0"/>
              <a:t>MRP Actions can be set up to be executed via Job Queue (with or without creation of action lines)</a:t>
            </a:r>
          </a:p>
          <a:p>
            <a:pPr marL="914400" lvl="2" indent="0">
              <a:buNone/>
            </a:pPr>
            <a:endParaRPr lang="da-DK" dirty="0"/>
          </a:p>
          <a:p>
            <a:pPr marL="914400" lvl="2" indent="0">
              <a:buNone/>
            </a:pPr>
            <a:r>
              <a:rPr lang="da-DK" dirty="0"/>
              <a:t>NEW : Actions can be used on MRP Setups that do not create Action lines </a:t>
            </a:r>
          </a:p>
          <a:p>
            <a:pPr marL="914400" lvl="2" indent="0">
              <a:buNone/>
            </a:pPr>
            <a:endParaRPr lang="da-DK" dirty="0"/>
          </a:p>
          <a:p>
            <a:pPr lvl="2"/>
            <a:endParaRPr lang="da-DK" dirty="0"/>
          </a:p>
          <a:p>
            <a:pPr lvl="2"/>
            <a:endParaRPr lang="da-DK" dirty="0"/>
          </a:p>
          <a:p>
            <a:pPr marL="457200" lvl="1" indent="0">
              <a:buNone/>
            </a:pPr>
            <a:r>
              <a:rPr lang="da-DK" dirty="0"/>
              <a:t>	</a:t>
            </a:r>
          </a:p>
          <a:p>
            <a:pPr lvl="2"/>
            <a:endParaRPr lang="da-DK" dirty="0"/>
          </a:p>
          <a:p>
            <a:pPr marL="914400" lvl="2" indent="0">
              <a:buNone/>
            </a:pPr>
            <a:endParaRPr lang="da-DK" dirty="0"/>
          </a:p>
        </p:txBody>
      </p:sp>
      <p:pic>
        <p:nvPicPr>
          <p:cNvPr id="4" name="Picture 3"/>
          <p:cNvPicPr>
            <a:picLocks noChangeAspect="1"/>
          </p:cNvPicPr>
          <p:nvPr/>
        </p:nvPicPr>
        <p:blipFill>
          <a:blip r:embed="rId3"/>
          <a:stretch>
            <a:fillRect/>
          </a:stretch>
        </p:blipFill>
        <p:spPr>
          <a:xfrm>
            <a:off x="1416000" y="2637000"/>
            <a:ext cx="9020001" cy="2952000"/>
          </a:xfrm>
          <a:prstGeom prst="rect">
            <a:avLst/>
          </a:prstGeom>
        </p:spPr>
      </p:pic>
    </p:spTree>
    <p:extLst>
      <p:ext uri="{BB962C8B-B14F-4D97-AF65-F5344CB8AC3E}">
        <p14:creationId xmlns:p14="http://schemas.microsoft.com/office/powerpoint/2010/main" val="17105377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MRP – Job Queue </a:t>
            </a:r>
            <a:r>
              <a:rPr lang="da-DK" dirty="0"/>
              <a:t>2018</a:t>
            </a:r>
            <a:endParaRPr lang="en-US" dirty="0"/>
          </a:p>
        </p:txBody>
      </p:sp>
      <p:pic>
        <p:nvPicPr>
          <p:cNvPr id="4" name="Content Placeholder 3"/>
          <p:cNvPicPr>
            <a:picLocks noGrp="1" noChangeAspect="1"/>
          </p:cNvPicPr>
          <p:nvPr>
            <p:ph idx="1"/>
          </p:nvPr>
        </p:nvPicPr>
        <p:blipFill>
          <a:blip r:embed="rId2"/>
          <a:stretch>
            <a:fillRect/>
          </a:stretch>
        </p:blipFill>
        <p:spPr>
          <a:xfrm>
            <a:off x="948525" y="1690688"/>
            <a:ext cx="8550817" cy="4351338"/>
          </a:xfrm>
          <a:prstGeom prst="rect">
            <a:avLst/>
          </a:prstGeom>
        </p:spPr>
      </p:pic>
    </p:spTree>
    <p:extLst>
      <p:ext uri="{BB962C8B-B14F-4D97-AF65-F5344CB8AC3E}">
        <p14:creationId xmlns:p14="http://schemas.microsoft.com/office/powerpoint/2010/main" val="18185019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a:t>MRP – Job Queue support 2018 	 			</a:t>
            </a:r>
          </a:p>
        </p:txBody>
      </p:sp>
      <p:sp>
        <p:nvSpPr>
          <p:cNvPr id="3" name="Content Placeholder 2"/>
          <p:cNvSpPr>
            <a:spLocks noGrp="1"/>
          </p:cNvSpPr>
          <p:nvPr>
            <p:ph idx="1"/>
          </p:nvPr>
        </p:nvSpPr>
        <p:spPr/>
        <p:txBody>
          <a:bodyPr>
            <a:normAutofit/>
          </a:bodyPr>
          <a:lstStyle/>
          <a:p>
            <a:pPr marL="914400" lvl="2" indent="0">
              <a:buNone/>
            </a:pPr>
            <a:r>
              <a:rPr lang="da-DK" dirty="0"/>
              <a:t>                                    The MRP Job Queue is based on the MRP Action Journal batches	</a:t>
            </a:r>
          </a:p>
          <a:p>
            <a:pPr lvl="2"/>
            <a:endParaRPr lang="da-DK" dirty="0"/>
          </a:p>
          <a:p>
            <a:pPr marL="457200" lvl="1" indent="0">
              <a:buNone/>
            </a:pPr>
            <a:r>
              <a:rPr lang="da-DK" dirty="0"/>
              <a:t>	</a:t>
            </a:r>
          </a:p>
          <a:p>
            <a:pPr lvl="2"/>
            <a:endParaRPr lang="da-DK" dirty="0"/>
          </a:p>
          <a:p>
            <a:pPr marL="914400" lvl="2" indent="0">
              <a:buNone/>
            </a:pPr>
            <a:endParaRPr lang="da-DK" dirty="0"/>
          </a:p>
        </p:txBody>
      </p:sp>
      <p:pic>
        <p:nvPicPr>
          <p:cNvPr id="5" name="Picture 4"/>
          <p:cNvPicPr>
            <a:picLocks noChangeAspect="1"/>
          </p:cNvPicPr>
          <p:nvPr/>
        </p:nvPicPr>
        <p:blipFill>
          <a:blip r:embed="rId3"/>
          <a:stretch>
            <a:fillRect/>
          </a:stretch>
        </p:blipFill>
        <p:spPr>
          <a:xfrm>
            <a:off x="905933" y="1629000"/>
            <a:ext cx="2292632" cy="1800000"/>
          </a:xfrm>
          <a:prstGeom prst="rect">
            <a:avLst/>
          </a:prstGeom>
        </p:spPr>
      </p:pic>
      <p:pic>
        <p:nvPicPr>
          <p:cNvPr id="4" name="Picture 3"/>
          <p:cNvPicPr>
            <a:picLocks noChangeAspect="1"/>
          </p:cNvPicPr>
          <p:nvPr/>
        </p:nvPicPr>
        <p:blipFill>
          <a:blip r:embed="rId4"/>
          <a:stretch>
            <a:fillRect/>
          </a:stretch>
        </p:blipFill>
        <p:spPr>
          <a:xfrm>
            <a:off x="3501249" y="1629000"/>
            <a:ext cx="7037607" cy="3756503"/>
          </a:xfrm>
          <a:prstGeom prst="rect">
            <a:avLst/>
          </a:prstGeom>
        </p:spPr>
      </p:pic>
    </p:spTree>
    <p:extLst>
      <p:ext uri="{BB962C8B-B14F-4D97-AF65-F5344CB8AC3E}">
        <p14:creationId xmlns:p14="http://schemas.microsoft.com/office/powerpoint/2010/main" val="3868223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Sales Bank Account Setup </a:t>
            </a:r>
            <a:r>
              <a:rPr lang="da-DK" dirty="0"/>
              <a:t>2018</a:t>
            </a:r>
            <a:endParaRPr lang="en-US" dirty="0"/>
          </a:p>
        </p:txBody>
      </p:sp>
      <p:sp>
        <p:nvSpPr>
          <p:cNvPr id="3" name="Content Placeholder 2"/>
          <p:cNvSpPr>
            <a:spLocks noGrp="1"/>
          </p:cNvSpPr>
          <p:nvPr>
            <p:ph idx="1"/>
          </p:nvPr>
        </p:nvSpPr>
        <p:spPr/>
        <p:txBody>
          <a:bodyPr>
            <a:normAutofit/>
          </a:bodyPr>
          <a:lstStyle/>
          <a:p>
            <a:r>
              <a:rPr lang="en-US" sz="2800" dirty="0"/>
              <a:t>If you have several Bank Accounts to which your customer could do payments based on Country/Currency, you can now set this up.</a:t>
            </a:r>
          </a:p>
          <a:p>
            <a:r>
              <a:rPr lang="en-US" sz="2800" dirty="0"/>
              <a:t>In the TRIMIT external documents, they system will then determine which Bank Account to print.</a:t>
            </a:r>
          </a:p>
          <a:p>
            <a:endParaRPr lang="en-US" sz="2800" dirty="0"/>
          </a:p>
          <a:p>
            <a:endParaRPr lang="en-US" sz="2800" dirty="0"/>
          </a:p>
        </p:txBody>
      </p:sp>
      <p:pic>
        <p:nvPicPr>
          <p:cNvPr id="5" name="Picture 4"/>
          <p:cNvPicPr>
            <a:picLocks noChangeAspect="1"/>
          </p:cNvPicPr>
          <p:nvPr/>
        </p:nvPicPr>
        <p:blipFill>
          <a:blip r:embed="rId2"/>
          <a:stretch>
            <a:fillRect/>
          </a:stretch>
        </p:blipFill>
        <p:spPr>
          <a:xfrm>
            <a:off x="913230" y="4001294"/>
            <a:ext cx="9327688" cy="2362405"/>
          </a:xfrm>
          <a:prstGeom prst="rect">
            <a:avLst/>
          </a:prstGeom>
        </p:spPr>
      </p:pic>
    </p:spTree>
    <p:extLst>
      <p:ext uri="{BB962C8B-B14F-4D97-AF65-F5344CB8AC3E}">
        <p14:creationId xmlns:p14="http://schemas.microsoft.com/office/powerpoint/2010/main" val="33969100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What’s new in TRIMIT 2018</a:t>
            </a:r>
          </a:p>
        </p:txBody>
      </p:sp>
      <p:sp>
        <p:nvSpPr>
          <p:cNvPr id="3" name="Content Placeholder 2"/>
          <p:cNvSpPr>
            <a:spLocks noGrp="1"/>
          </p:cNvSpPr>
          <p:nvPr>
            <p:ph idx="1"/>
          </p:nvPr>
        </p:nvSpPr>
        <p:spPr>
          <a:xfrm>
            <a:off x="838199" y="1825625"/>
            <a:ext cx="10964333" cy="4351338"/>
          </a:xfrm>
        </p:spPr>
        <p:txBody>
          <a:bodyPr>
            <a:normAutofit fontScale="92500"/>
          </a:bodyPr>
          <a:lstStyle/>
          <a:p>
            <a:pPr marL="357188" lvl="2" indent="-357188">
              <a:tabLst>
                <a:tab pos="4124325" algn="l"/>
              </a:tabLst>
            </a:pPr>
            <a:r>
              <a:rPr lang="en-US" sz="3200" b="1" dirty="0"/>
              <a:t>Bill of Materials	</a:t>
            </a:r>
            <a:r>
              <a:rPr lang="en-US" sz="2000" b="1" i="1" dirty="0"/>
              <a:t>White Paper - TRIMIT Group Filter in BOM 2018 </a:t>
            </a:r>
          </a:p>
          <a:p>
            <a:pPr marL="357188" lvl="2" indent="-357188">
              <a:tabLst>
                <a:tab pos="4124325" algn="l"/>
              </a:tabLst>
            </a:pPr>
            <a:r>
              <a:rPr lang="en-US" sz="3200" b="1" dirty="0"/>
              <a:t>Where-Used 	</a:t>
            </a:r>
            <a:r>
              <a:rPr lang="en-US" sz="2000" b="1" i="1" dirty="0"/>
              <a:t>New Features in TRIMIT 2018 NAV</a:t>
            </a:r>
          </a:p>
          <a:p>
            <a:pPr marL="357188" lvl="2" indent="-357188">
              <a:tabLst>
                <a:tab pos="4124325" algn="l"/>
              </a:tabLst>
            </a:pPr>
            <a:r>
              <a:rPr lang="en-US" sz="3200" b="1" dirty="0"/>
              <a:t>E-Mail 	</a:t>
            </a:r>
            <a:r>
              <a:rPr lang="en-US" sz="2000" b="1" i="1" dirty="0"/>
              <a:t>White Paper - TRIMIT E-Mail 2018</a:t>
            </a:r>
          </a:p>
          <a:p>
            <a:pPr marL="357188" lvl="2" indent="-357188">
              <a:tabLst>
                <a:tab pos="4124325" algn="l"/>
              </a:tabLst>
            </a:pPr>
            <a:r>
              <a:rPr lang="en-US" sz="3200" b="1" dirty="0"/>
              <a:t>Intercompany 	</a:t>
            </a:r>
            <a:r>
              <a:rPr lang="en-US" sz="2000" b="1" i="1" dirty="0"/>
              <a:t>White Paper - TRIMIT Intercompany 2018</a:t>
            </a:r>
          </a:p>
          <a:p>
            <a:pPr marL="357188" lvl="2" indent="-357188">
              <a:tabLst>
                <a:tab pos="4124325" algn="l"/>
              </a:tabLst>
            </a:pPr>
            <a:r>
              <a:rPr lang="en-US" sz="3200" b="1" dirty="0"/>
              <a:t>Replication	</a:t>
            </a:r>
            <a:r>
              <a:rPr lang="en-US" sz="2000" b="1" i="1" dirty="0"/>
              <a:t>White Paper - TRIMIT Replication of Data 2018</a:t>
            </a:r>
          </a:p>
          <a:p>
            <a:pPr marL="357188" lvl="2" indent="-357188">
              <a:tabLst>
                <a:tab pos="4124325" algn="l"/>
              </a:tabLst>
            </a:pPr>
            <a:r>
              <a:rPr lang="en-US" sz="3200" b="1" dirty="0"/>
              <a:t>Item Replacement 	</a:t>
            </a:r>
            <a:r>
              <a:rPr lang="en-US" sz="2000" b="1" i="1" dirty="0"/>
              <a:t>White Paper - TRIMIT Replacement 2018</a:t>
            </a:r>
          </a:p>
          <a:p>
            <a:pPr marL="357188" lvl="2" indent="-357188">
              <a:tabLst>
                <a:tab pos="4124325" algn="l"/>
              </a:tabLst>
            </a:pPr>
            <a:r>
              <a:rPr lang="en-US" sz="3200" b="1" dirty="0"/>
              <a:t>MRP 	</a:t>
            </a:r>
            <a:r>
              <a:rPr lang="en-US" sz="2000" b="1" i="1" dirty="0"/>
              <a:t>White Paper - TRIMIT Material Requirement Planning 2018</a:t>
            </a:r>
          </a:p>
          <a:p>
            <a:pPr marL="357188" lvl="2" indent="-357188">
              <a:tabLst>
                <a:tab pos="4124325" algn="l"/>
              </a:tabLst>
            </a:pPr>
            <a:r>
              <a:rPr lang="en-US" sz="3200" b="1" dirty="0"/>
              <a:t>Sales Bank Account	</a:t>
            </a:r>
            <a:r>
              <a:rPr lang="en-US" sz="2000" b="1" i="1" dirty="0"/>
              <a:t>White Paper - TRIMIT Sales Bank Account Setup 2018</a:t>
            </a:r>
          </a:p>
          <a:p>
            <a:pPr marL="357188" lvl="2" indent="-357188">
              <a:tabLst>
                <a:tab pos="4124325" algn="l"/>
              </a:tabLst>
            </a:pPr>
            <a:r>
              <a:rPr lang="en-US" sz="3200" b="1" i="1" dirty="0"/>
              <a:t>55 Ideas included</a:t>
            </a:r>
            <a:r>
              <a:rPr lang="en-US" sz="2000" b="1" i="1" dirty="0"/>
              <a:t>	New Features in TRIMIT 2018 NAV</a:t>
            </a:r>
          </a:p>
          <a:p>
            <a:pPr marL="357188" lvl="2" indent="-357188"/>
            <a:endParaRPr lang="en-US" sz="2000" b="1" i="1" dirty="0"/>
          </a:p>
          <a:p>
            <a:pPr marL="0" lvl="2" indent="0">
              <a:buNone/>
            </a:pPr>
            <a:endParaRPr lang="en-US" sz="2000" b="1" dirty="0"/>
          </a:p>
          <a:p>
            <a:pPr marL="357188" lvl="2" indent="-357188"/>
            <a:endParaRPr lang="en-US" sz="2000" b="1" i="1" dirty="0"/>
          </a:p>
        </p:txBody>
      </p:sp>
    </p:spTree>
    <p:extLst>
      <p:ext uri="{BB962C8B-B14F-4D97-AF65-F5344CB8AC3E}">
        <p14:creationId xmlns:p14="http://schemas.microsoft.com/office/powerpoint/2010/main" val="38861674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TRIMIT 2018 Portals – Feb 2018</a:t>
            </a:r>
          </a:p>
        </p:txBody>
      </p:sp>
      <p:sp>
        <p:nvSpPr>
          <p:cNvPr id="4" name="Content Placeholder 3"/>
          <p:cNvSpPr>
            <a:spLocks noGrp="1"/>
          </p:cNvSpPr>
          <p:nvPr>
            <p:ph idx="1"/>
          </p:nvPr>
        </p:nvSpPr>
        <p:spPr/>
        <p:txBody>
          <a:bodyPr/>
          <a:lstStyle/>
          <a:p>
            <a:r>
              <a:rPr lang="en-US" b="1" dirty="0"/>
              <a:t>Theming in TRIMIT Portals</a:t>
            </a:r>
          </a:p>
          <a:p>
            <a:pPr lvl="2"/>
            <a:r>
              <a:rPr lang="en-US" sz="2000" dirty="0"/>
              <a:t>Theming overhaul</a:t>
            </a:r>
          </a:p>
          <a:p>
            <a:pPr lvl="2"/>
            <a:r>
              <a:rPr lang="en-US" sz="2000" dirty="0"/>
              <a:t>New out of the box themes</a:t>
            </a:r>
          </a:p>
          <a:p>
            <a:pPr lvl="2"/>
            <a:r>
              <a:rPr lang="en-US" sz="2000" dirty="0"/>
              <a:t>Old themes are gone</a:t>
            </a:r>
          </a:p>
          <a:p>
            <a:pPr lvl="2"/>
            <a:r>
              <a:rPr lang="en-US" sz="2000" dirty="0"/>
              <a:t>B2C and other portals sharing styles</a:t>
            </a:r>
          </a:p>
          <a:p>
            <a:pPr lvl="2"/>
            <a:r>
              <a:rPr lang="en-US" sz="2000" dirty="0"/>
              <a:t>Theme changer page</a:t>
            </a:r>
          </a:p>
          <a:p>
            <a:r>
              <a:rPr lang="en-US" b="1" dirty="0"/>
              <a:t>Visual Configuration online in B2B and SA</a:t>
            </a:r>
          </a:p>
          <a:p>
            <a:pPr lvl="2"/>
            <a:r>
              <a:rPr lang="en-US" sz="2000" dirty="0"/>
              <a:t>Full support for TRIMIT Configuration online including all business logic</a:t>
            </a:r>
          </a:p>
          <a:p>
            <a:pPr lvl="2"/>
            <a:r>
              <a:rPr lang="en-US" sz="2000" dirty="0"/>
              <a:t>Visual Configuration without need for multitudes of pictures</a:t>
            </a:r>
          </a:p>
          <a:p>
            <a:pPr lvl="2"/>
            <a:r>
              <a:rPr lang="en-US" sz="2000" dirty="0"/>
              <a:t>Item enrichment with logo, symbols, text etc.</a:t>
            </a:r>
          </a:p>
          <a:p>
            <a:pPr lvl="2"/>
            <a:r>
              <a:rPr lang="en-US" sz="2000" dirty="0"/>
              <a:t>Fully integrated to NAV / TRIMIT</a:t>
            </a:r>
          </a:p>
          <a:p>
            <a:endParaRPr lang="en-US" dirty="0"/>
          </a:p>
        </p:txBody>
      </p:sp>
    </p:spTree>
    <p:extLst>
      <p:ext uri="{BB962C8B-B14F-4D97-AF65-F5344CB8AC3E}">
        <p14:creationId xmlns:p14="http://schemas.microsoft.com/office/powerpoint/2010/main" val="8847605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anim calcmode="lin" valueType="num">
                                      <p:cBhvr additive="base">
                                        <p:cTn id="3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 calcmode="lin" valueType="num">
                                      <p:cBhvr additive="base">
                                        <p:cTn id="3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4">
                                            <p:txEl>
                                              <p:pRg st="8" end="8"/>
                                            </p:txEl>
                                          </p:spTgt>
                                        </p:tgtEl>
                                        <p:attrNameLst>
                                          <p:attrName>style.visibility</p:attrName>
                                        </p:attrNameLst>
                                      </p:cBhvr>
                                      <p:to>
                                        <p:strVal val="visible"/>
                                      </p:to>
                                    </p:set>
                                    <p:anim calcmode="lin" valueType="num">
                                      <p:cBhvr additive="base">
                                        <p:cTn id="4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4">
                                            <p:txEl>
                                              <p:pRg st="9" end="9"/>
                                            </p:txEl>
                                          </p:spTgt>
                                        </p:tgtEl>
                                        <p:attrNameLst>
                                          <p:attrName>style.visibility</p:attrName>
                                        </p:attrNameLst>
                                      </p:cBhvr>
                                      <p:to>
                                        <p:strVal val="visible"/>
                                      </p:to>
                                    </p:set>
                                    <p:anim calcmode="lin" valueType="num">
                                      <p:cBhvr additive="base">
                                        <p:cTn id="45"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4">
                                            <p:txEl>
                                              <p:pRg st="10" end="10"/>
                                            </p:txEl>
                                          </p:spTgt>
                                        </p:tgtEl>
                                        <p:attrNameLst>
                                          <p:attrName>style.visibility</p:attrName>
                                        </p:attrNameLst>
                                      </p:cBhvr>
                                      <p:to>
                                        <p:strVal val="visible"/>
                                      </p:to>
                                    </p:set>
                                    <p:anim calcmode="lin" valueType="num">
                                      <p:cBhvr additive="base">
                                        <p:cTn id="49"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E481-0F62-D214-4B06-BDD113357B08}"/>
              </a:ext>
            </a:extLst>
          </p:cNvPr>
          <p:cNvSpPr>
            <a:spLocks noGrp="1"/>
          </p:cNvSpPr>
          <p:nvPr>
            <p:ph type="title"/>
          </p:nvPr>
        </p:nvSpPr>
        <p:spPr/>
        <p:txBody>
          <a:bodyPr>
            <a:normAutofit/>
          </a:bodyPr>
          <a:lstStyle/>
          <a:p>
            <a:r>
              <a:rPr lang="en-US" dirty="0"/>
              <a:t>New/Changed in TRIMIT BC13 </a:t>
            </a:r>
            <a:br>
              <a:rPr lang="en-US" dirty="0"/>
            </a:br>
            <a:r>
              <a:rPr lang="en-US" dirty="0"/>
              <a:t>on Business Central Fall 2018</a:t>
            </a:r>
          </a:p>
        </p:txBody>
      </p:sp>
      <p:sp>
        <p:nvSpPr>
          <p:cNvPr id="3" name="Text Placeholder 2">
            <a:extLst>
              <a:ext uri="{FF2B5EF4-FFF2-40B4-BE49-F238E27FC236}">
                <a16:creationId xmlns:a16="http://schemas.microsoft.com/office/drawing/2014/main" id="{CD6B68BA-26EF-8EF3-CC16-BD7C06B63B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096129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What’s new in TRIMIT BC13</a:t>
            </a:r>
          </a:p>
        </p:txBody>
      </p:sp>
      <p:sp>
        <p:nvSpPr>
          <p:cNvPr id="3" name="Content Placeholder 2"/>
          <p:cNvSpPr>
            <a:spLocks noGrp="1"/>
          </p:cNvSpPr>
          <p:nvPr>
            <p:ph idx="1"/>
          </p:nvPr>
        </p:nvSpPr>
        <p:spPr/>
        <p:txBody>
          <a:bodyPr>
            <a:normAutofit lnSpcReduction="10000"/>
          </a:bodyPr>
          <a:lstStyle/>
          <a:p>
            <a:r>
              <a:rPr lang="en-US" sz="2600" b="1" dirty="0"/>
              <a:t>Complaints</a:t>
            </a:r>
          </a:p>
          <a:p>
            <a:pPr lvl="1"/>
            <a:r>
              <a:rPr lang="en-US" sz="2200" dirty="0"/>
              <a:t>New designed and clearer options</a:t>
            </a:r>
          </a:p>
          <a:p>
            <a:pPr lvl="1"/>
            <a:r>
              <a:rPr lang="en-US" sz="2200" dirty="0"/>
              <a:t>Get Lines / Search Functionality</a:t>
            </a:r>
          </a:p>
          <a:p>
            <a:pPr lvl="1"/>
            <a:r>
              <a:rPr lang="en-US" sz="2200" dirty="0"/>
              <a:t>Using Return Sales Orders for returns</a:t>
            </a:r>
          </a:p>
          <a:p>
            <a:pPr lvl="1"/>
            <a:r>
              <a:rPr lang="en-US" sz="2200" dirty="0"/>
              <a:t>Using Return Reasons (BC), therefore included in statistics</a:t>
            </a:r>
          </a:p>
          <a:p>
            <a:pPr lvl="1"/>
            <a:r>
              <a:rPr lang="en-US" sz="2400" dirty="0"/>
              <a:t>New Tables for Completed Complaints (instead of Boolean)</a:t>
            </a:r>
          </a:p>
          <a:p>
            <a:r>
              <a:rPr lang="en-US" sz="2600" b="1" dirty="0"/>
              <a:t>Statistics / Charts</a:t>
            </a:r>
          </a:p>
          <a:p>
            <a:r>
              <a:rPr lang="en-US" sz="2600" b="1" dirty="0"/>
              <a:t>Master Wizard expanded with Create From Blank  </a:t>
            </a:r>
          </a:p>
          <a:p>
            <a:r>
              <a:rPr lang="en-US" sz="2600" dirty="0"/>
              <a:t>Matrix Print – Service to support better reports </a:t>
            </a:r>
          </a:p>
          <a:p>
            <a:r>
              <a:rPr lang="en-US" sz="2600" dirty="0"/>
              <a:t>+ General Improvements and many ideas has been developed		</a:t>
            </a:r>
          </a:p>
        </p:txBody>
      </p:sp>
    </p:spTree>
    <p:extLst>
      <p:ext uri="{BB962C8B-B14F-4D97-AF65-F5344CB8AC3E}">
        <p14:creationId xmlns:p14="http://schemas.microsoft.com/office/powerpoint/2010/main" val="34623995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What’s new in TRIMIT BC13</a:t>
            </a:r>
          </a:p>
        </p:txBody>
      </p:sp>
      <p:sp>
        <p:nvSpPr>
          <p:cNvPr id="3" name="Content Placeholder 2"/>
          <p:cNvSpPr>
            <a:spLocks noGrp="1"/>
          </p:cNvSpPr>
          <p:nvPr>
            <p:ph idx="1"/>
          </p:nvPr>
        </p:nvSpPr>
        <p:spPr/>
        <p:txBody>
          <a:bodyPr>
            <a:normAutofit/>
          </a:bodyPr>
          <a:lstStyle/>
          <a:p>
            <a:r>
              <a:rPr lang="en-US" dirty="0"/>
              <a:t>Ideas included</a:t>
            </a:r>
          </a:p>
          <a:p>
            <a:pPr lvl="1"/>
            <a:r>
              <a:rPr lang="en-US" dirty="0"/>
              <a:t>E-Mail Functionality for the new Sales Statistics and possibility to determine if E-Mails needs to be logged</a:t>
            </a:r>
          </a:p>
          <a:p>
            <a:pPr lvl="1"/>
            <a:r>
              <a:rPr lang="en-US" dirty="0"/>
              <a:t>Bottleneck functionality now also available for Matrix Masters</a:t>
            </a:r>
          </a:p>
          <a:p>
            <a:pPr lvl="1"/>
            <a:r>
              <a:rPr lang="en-US" dirty="0"/>
              <a:t>Explode BOM (of i.e. Assortments) now also available on Transfer Orders</a:t>
            </a:r>
          </a:p>
          <a:p>
            <a:pPr lvl="1"/>
            <a:r>
              <a:rPr lang="en-US" dirty="0"/>
              <a:t>Create Pick Documents now available on different sorting's</a:t>
            </a:r>
          </a:p>
          <a:p>
            <a:pPr lvl="1"/>
            <a:r>
              <a:rPr lang="en-US" dirty="0"/>
              <a:t>Messages regarding availability in orders changed in notifications</a:t>
            </a:r>
          </a:p>
          <a:p>
            <a:pPr lvl="1"/>
            <a:r>
              <a:rPr lang="en-US" dirty="0"/>
              <a:t>Item/SKU Maintenance with extra filters regarding Assortments</a:t>
            </a:r>
          </a:p>
          <a:p>
            <a:pPr lvl="1"/>
            <a:r>
              <a:rPr lang="en-US" dirty="0"/>
              <a:t>Master Analysis Matrix with extra options to show all sizes/colors</a:t>
            </a:r>
          </a:p>
          <a:p>
            <a:pPr lvl="1"/>
            <a:r>
              <a:rPr lang="en-US" dirty="0"/>
              <a:t>New Role Center </a:t>
            </a:r>
            <a:r>
              <a:rPr lang="en-US" b="1" i="1" dirty="0"/>
              <a:t>T_SB_WEB TRIMIT Small Business WebClient</a:t>
            </a:r>
            <a:r>
              <a:rPr lang="en-US" i="1" dirty="0"/>
              <a:t>, specifically when using the Web Client.</a:t>
            </a:r>
          </a:p>
          <a:p>
            <a:pPr lvl="1"/>
            <a:r>
              <a:rPr lang="en-US" dirty="0"/>
              <a:t>Functionality of </a:t>
            </a:r>
            <a:r>
              <a:rPr lang="en-US" i="1" dirty="0"/>
              <a:t>Instant Reservation of Masters </a:t>
            </a:r>
            <a:r>
              <a:rPr lang="en-US" dirty="0"/>
              <a:t>and of </a:t>
            </a:r>
            <a:r>
              <a:rPr lang="en-US" i="1" dirty="0"/>
              <a:t>Extended Location Management </a:t>
            </a:r>
            <a:r>
              <a:rPr lang="en-US" dirty="0"/>
              <a:t>have been deleted</a:t>
            </a:r>
          </a:p>
          <a:p>
            <a:pPr lvl="1"/>
            <a:endParaRPr lang="en-US" dirty="0"/>
          </a:p>
        </p:txBody>
      </p:sp>
    </p:spTree>
    <p:extLst>
      <p:ext uri="{BB962C8B-B14F-4D97-AF65-F5344CB8AC3E}">
        <p14:creationId xmlns:p14="http://schemas.microsoft.com/office/powerpoint/2010/main" val="30470138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Matrix Distribution 2013</a:t>
            </a:r>
          </a:p>
        </p:txBody>
      </p:sp>
      <p:pic>
        <p:nvPicPr>
          <p:cNvPr id="4" name="Content Placeholder 3"/>
          <p:cNvPicPr>
            <a:picLocks noGrp="1" noChangeAspect="1"/>
          </p:cNvPicPr>
          <p:nvPr>
            <p:ph idx="1"/>
          </p:nvPr>
        </p:nvPicPr>
        <p:blipFill>
          <a:blip r:embed="rId2"/>
          <a:stretch>
            <a:fillRect/>
          </a:stretch>
        </p:blipFill>
        <p:spPr>
          <a:xfrm>
            <a:off x="838200" y="1829485"/>
            <a:ext cx="6241321" cy="2514818"/>
          </a:xfrm>
          <a:prstGeom prst="rect">
            <a:avLst/>
          </a:prstGeom>
        </p:spPr>
      </p:pic>
      <p:pic>
        <p:nvPicPr>
          <p:cNvPr id="6" name="Picture 5"/>
          <p:cNvPicPr>
            <a:picLocks noChangeAspect="1"/>
          </p:cNvPicPr>
          <p:nvPr/>
        </p:nvPicPr>
        <p:blipFill>
          <a:blip r:embed="rId3"/>
          <a:stretch>
            <a:fillRect/>
          </a:stretch>
        </p:blipFill>
        <p:spPr>
          <a:xfrm>
            <a:off x="2059752" y="3938853"/>
            <a:ext cx="9294048" cy="2801464"/>
          </a:xfrm>
          <a:prstGeom prst="rect">
            <a:avLst/>
          </a:prstGeom>
        </p:spPr>
      </p:pic>
    </p:spTree>
    <p:extLst>
      <p:ext uri="{BB962C8B-B14F-4D97-AF65-F5344CB8AC3E}">
        <p14:creationId xmlns:p14="http://schemas.microsoft.com/office/powerpoint/2010/main" val="35747378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Complaints – new Setups BC13</a:t>
            </a:r>
          </a:p>
        </p:txBody>
      </p:sp>
      <p:sp>
        <p:nvSpPr>
          <p:cNvPr id="3" name="Content Placeholder 2"/>
          <p:cNvSpPr>
            <a:spLocks noGrp="1"/>
          </p:cNvSpPr>
          <p:nvPr>
            <p:ph idx="1"/>
          </p:nvPr>
        </p:nvSpPr>
        <p:spPr/>
        <p:txBody>
          <a:bodyPr/>
          <a:lstStyle/>
          <a:p>
            <a:r>
              <a:rPr lang="en-US" dirty="0"/>
              <a:t>Return Reason Codes – including defaults</a:t>
            </a:r>
          </a:p>
          <a:p>
            <a:endParaRPr lang="en-US" dirty="0"/>
          </a:p>
          <a:p>
            <a:endParaRPr lang="en-US" dirty="0"/>
          </a:p>
          <a:p>
            <a:r>
              <a:rPr lang="en-US" dirty="0"/>
              <a:t>Sales &amp; Receivables Setup – some necessary parameters</a:t>
            </a:r>
          </a:p>
          <a:p>
            <a:endParaRPr lang="en-US" dirty="0"/>
          </a:p>
          <a:p>
            <a:endParaRPr lang="en-US" dirty="0"/>
          </a:p>
          <a:p>
            <a:r>
              <a:rPr lang="en-US" dirty="0"/>
              <a:t>Production Setup </a:t>
            </a:r>
          </a:p>
          <a:p>
            <a:endParaRPr lang="en-US" dirty="0"/>
          </a:p>
          <a:p>
            <a:endParaRPr lang="en-US" dirty="0"/>
          </a:p>
        </p:txBody>
      </p:sp>
      <p:pic>
        <p:nvPicPr>
          <p:cNvPr id="5" name="Picture 4"/>
          <p:cNvPicPr>
            <a:picLocks noChangeAspect="1"/>
          </p:cNvPicPr>
          <p:nvPr/>
        </p:nvPicPr>
        <p:blipFill>
          <a:blip r:embed="rId2"/>
          <a:stretch>
            <a:fillRect/>
          </a:stretch>
        </p:blipFill>
        <p:spPr>
          <a:xfrm>
            <a:off x="1173561" y="3584551"/>
            <a:ext cx="4452798" cy="997205"/>
          </a:xfrm>
          <a:prstGeom prst="rect">
            <a:avLst/>
          </a:prstGeom>
        </p:spPr>
      </p:pic>
      <p:pic>
        <p:nvPicPr>
          <p:cNvPr id="6" name="Picture 5"/>
          <p:cNvPicPr>
            <a:picLocks noChangeAspect="1"/>
          </p:cNvPicPr>
          <p:nvPr/>
        </p:nvPicPr>
        <p:blipFill>
          <a:blip r:embed="rId3"/>
          <a:stretch>
            <a:fillRect/>
          </a:stretch>
        </p:blipFill>
        <p:spPr>
          <a:xfrm>
            <a:off x="1173561" y="2150754"/>
            <a:ext cx="3221157" cy="1027661"/>
          </a:xfrm>
          <a:prstGeom prst="rect">
            <a:avLst/>
          </a:prstGeom>
        </p:spPr>
      </p:pic>
      <p:pic>
        <p:nvPicPr>
          <p:cNvPr id="7" name="Picture 6"/>
          <p:cNvPicPr>
            <a:picLocks noChangeAspect="1"/>
          </p:cNvPicPr>
          <p:nvPr/>
        </p:nvPicPr>
        <p:blipFill>
          <a:blip r:embed="rId4"/>
          <a:stretch>
            <a:fillRect/>
          </a:stretch>
        </p:blipFill>
        <p:spPr>
          <a:xfrm>
            <a:off x="1173561" y="4950037"/>
            <a:ext cx="9297206" cy="1226926"/>
          </a:xfrm>
          <a:prstGeom prst="rect">
            <a:avLst/>
          </a:prstGeom>
        </p:spPr>
      </p:pic>
    </p:spTree>
    <p:extLst>
      <p:ext uri="{BB962C8B-B14F-4D97-AF65-F5344CB8AC3E}">
        <p14:creationId xmlns:p14="http://schemas.microsoft.com/office/powerpoint/2010/main" val="42678162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Effect transition="in" filter="fade">
                                      <p:cBhvr>
                                        <p:cTn id="15" dur="500"/>
                                        <p:tgtEl>
                                          <p:spTgt spid="3">
                                            <p:txEl>
                                              <p:pRg st="6" end="6"/>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Complaints BC13</a:t>
            </a:r>
          </a:p>
        </p:txBody>
      </p:sp>
      <p:sp>
        <p:nvSpPr>
          <p:cNvPr id="3" name="Content Placeholder 2"/>
          <p:cNvSpPr>
            <a:spLocks noGrp="1"/>
          </p:cNvSpPr>
          <p:nvPr>
            <p:ph idx="1"/>
          </p:nvPr>
        </p:nvSpPr>
        <p:spPr/>
        <p:txBody>
          <a:bodyPr/>
          <a:lstStyle/>
          <a:p>
            <a:r>
              <a:rPr lang="en-US" dirty="0"/>
              <a:t>Solution Customer:</a:t>
            </a:r>
          </a:p>
          <a:p>
            <a:endParaRPr lang="en-US" dirty="0"/>
          </a:p>
          <a:p>
            <a:endParaRPr lang="en-US" dirty="0"/>
          </a:p>
          <a:p>
            <a:endParaRPr lang="en-US" dirty="0"/>
          </a:p>
          <a:p>
            <a:endParaRPr lang="en-US" dirty="0"/>
          </a:p>
          <a:p>
            <a:endParaRPr lang="en-US" dirty="0"/>
          </a:p>
          <a:p>
            <a:r>
              <a:rPr lang="en-US" dirty="0"/>
              <a:t>Solution Vendor:</a:t>
            </a:r>
          </a:p>
          <a:p>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1904832990"/>
              </p:ext>
            </p:extLst>
          </p:nvPr>
        </p:nvGraphicFramePr>
        <p:xfrm>
          <a:off x="1127446" y="2239787"/>
          <a:ext cx="10441161" cy="2311635"/>
        </p:xfrm>
        <a:graphic>
          <a:graphicData uri="http://schemas.openxmlformats.org/drawingml/2006/table">
            <a:tbl>
              <a:tblPr firstRow="1" firstCol="1" bandRow="1">
                <a:tableStyleId>{5C22544A-7EE6-4342-B048-85BDC9FD1C3A}</a:tableStyleId>
              </a:tblPr>
              <a:tblGrid>
                <a:gridCol w="2808312">
                  <a:extLst>
                    <a:ext uri="{9D8B030D-6E8A-4147-A177-3AD203B41FA5}">
                      <a16:colId xmlns:a16="http://schemas.microsoft.com/office/drawing/2014/main" val="4256662463"/>
                    </a:ext>
                  </a:extLst>
                </a:gridCol>
                <a:gridCol w="2304256">
                  <a:extLst>
                    <a:ext uri="{9D8B030D-6E8A-4147-A177-3AD203B41FA5}">
                      <a16:colId xmlns:a16="http://schemas.microsoft.com/office/drawing/2014/main" val="3850014764"/>
                    </a:ext>
                  </a:extLst>
                </a:gridCol>
                <a:gridCol w="1872208">
                  <a:extLst>
                    <a:ext uri="{9D8B030D-6E8A-4147-A177-3AD203B41FA5}">
                      <a16:colId xmlns:a16="http://schemas.microsoft.com/office/drawing/2014/main" val="3245165838"/>
                    </a:ext>
                  </a:extLst>
                </a:gridCol>
                <a:gridCol w="1728192">
                  <a:extLst>
                    <a:ext uri="{9D8B030D-6E8A-4147-A177-3AD203B41FA5}">
                      <a16:colId xmlns:a16="http://schemas.microsoft.com/office/drawing/2014/main" val="3929974879"/>
                    </a:ext>
                  </a:extLst>
                </a:gridCol>
                <a:gridCol w="1728193">
                  <a:extLst>
                    <a:ext uri="{9D8B030D-6E8A-4147-A177-3AD203B41FA5}">
                      <a16:colId xmlns:a16="http://schemas.microsoft.com/office/drawing/2014/main" val="4089543702"/>
                    </a:ext>
                  </a:extLst>
                </a:gridCol>
              </a:tblGrid>
              <a:tr h="108272">
                <a:tc>
                  <a:txBody>
                    <a:bodyPr/>
                    <a:lstStyle/>
                    <a:p>
                      <a:endParaRPr lang="en-US" sz="1400" dirty="0">
                        <a:effectLst/>
                        <a:latin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Sales Order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Sales Credit Memo</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en-US" sz="1400" noProof="0" dirty="0">
                          <a:effectLst/>
                        </a:rPr>
                        <a:t>Return order</a:t>
                      </a:r>
                      <a:endParaRPr lang="en-US" sz="1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en-US" sz="1400" noProof="0" dirty="0">
                          <a:effectLst/>
                        </a:rPr>
                        <a:t>Production Order</a:t>
                      </a:r>
                      <a:endParaRPr lang="en-US" sz="1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094069499"/>
                  </a:ext>
                </a:extLst>
              </a:tr>
              <a:tr h="232967">
                <a:tc>
                  <a:txBody>
                    <a:bodyPr/>
                    <a:lstStyle/>
                    <a:p>
                      <a:endParaRPr lang="en-US" sz="1400" dirty="0">
                        <a:effectLst/>
                        <a:latin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en-US" sz="1400" noProof="0" dirty="0">
                          <a:effectLst/>
                        </a:rPr>
                        <a:t>Credit Memo when</a:t>
                      </a:r>
                      <a:endParaRPr lang="en-US" sz="1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844814992"/>
                  </a:ext>
                </a:extLst>
              </a:tr>
              <a:tr h="273753">
                <a:tc>
                  <a:txBody>
                    <a:bodyPr/>
                    <a:lstStyle/>
                    <a:p>
                      <a:endParaRPr lang="en-US" sz="1400" dirty="0">
                        <a:effectLst/>
                        <a:latin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New Item to </a:t>
                      </a:r>
                      <a:r>
                        <a:rPr lang="en-US" sz="1400" noProof="0" dirty="0">
                          <a:effectLst/>
                        </a:rPr>
                        <a:t>customer</a:t>
                      </a:r>
                      <a:endParaRPr lang="en-US" sz="1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No Item </a:t>
                      </a:r>
                      <a:r>
                        <a:rPr lang="en-US" sz="1400" noProof="0" dirty="0">
                          <a:effectLst/>
                        </a:rPr>
                        <a:t>returned</a:t>
                      </a:r>
                      <a:endParaRPr lang="en-US" sz="1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Item is </a:t>
                      </a:r>
                      <a:r>
                        <a:rPr lang="en-US" sz="1400" noProof="0" dirty="0">
                          <a:effectLst/>
                        </a:rPr>
                        <a:t>returned</a:t>
                      </a:r>
                      <a:endParaRPr lang="en-US" sz="1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823636007"/>
                  </a:ext>
                </a:extLst>
              </a:tr>
              <a:tr h="232967">
                <a:tc>
                  <a:txBody>
                    <a:bodyPr/>
                    <a:lstStyle/>
                    <a:p>
                      <a:pPr>
                        <a:spcAft>
                          <a:spcPts val="0"/>
                        </a:spcAft>
                      </a:pPr>
                      <a:r>
                        <a:rPr lang="en-US" sz="1400" noProof="0" dirty="0">
                          <a:effectLst/>
                        </a:rPr>
                        <a:t>Refund</a:t>
                      </a:r>
                      <a:endParaRPr lang="en-US" sz="1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Yes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348897243"/>
                  </a:ext>
                </a:extLst>
              </a:tr>
              <a:tr h="232967">
                <a:tc>
                  <a:txBody>
                    <a:bodyPr/>
                    <a:lstStyle/>
                    <a:p>
                      <a:pPr>
                        <a:spcAft>
                          <a:spcPts val="0"/>
                        </a:spcAft>
                      </a:pPr>
                      <a:r>
                        <a:rPr lang="en-US" sz="1400" noProof="0" dirty="0">
                          <a:effectLst/>
                        </a:rPr>
                        <a:t>Refund</a:t>
                      </a:r>
                      <a:r>
                        <a:rPr lang="en-US" sz="1400" dirty="0">
                          <a:effectLst/>
                        </a:rPr>
                        <a:t> + Replacement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Yes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Yes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363931057"/>
                  </a:ext>
                </a:extLst>
              </a:tr>
              <a:tr h="232967">
                <a:tc>
                  <a:txBody>
                    <a:bodyPr/>
                    <a:lstStyle/>
                    <a:p>
                      <a:pPr>
                        <a:spcAft>
                          <a:spcPts val="0"/>
                        </a:spcAft>
                      </a:pPr>
                      <a:r>
                        <a:rPr lang="en-US" sz="1400" noProof="0" dirty="0">
                          <a:effectLst/>
                        </a:rPr>
                        <a:t>Refund</a:t>
                      </a:r>
                      <a:r>
                        <a:rPr lang="da-DK" sz="1400" dirty="0">
                          <a:effectLst/>
                        </a:rPr>
                        <a:t> on Return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Yes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189187484"/>
                  </a:ext>
                </a:extLst>
              </a:tr>
              <a:tr h="237203">
                <a:tc>
                  <a:txBody>
                    <a:bodyPr/>
                    <a:lstStyle/>
                    <a:p>
                      <a:pPr>
                        <a:spcAft>
                          <a:spcPts val="0"/>
                        </a:spcAft>
                      </a:pPr>
                      <a:r>
                        <a:rPr lang="en-US" sz="1400" noProof="0" dirty="0">
                          <a:effectLst/>
                        </a:rPr>
                        <a:t>Refund</a:t>
                      </a:r>
                      <a:r>
                        <a:rPr lang="da-DK" sz="1400" dirty="0">
                          <a:effectLst/>
                        </a:rPr>
                        <a:t> on Return + </a:t>
                      </a:r>
                      <a:r>
                        <a:rPr lang="en-US" sz="1400" noProof="0" dirty="0">
                          <a:effectLst/>
                        </a:rPr>
                        <a:t>Replacement</a:t>
                      </a:r>
                      <a:endParaRPr lang="en-US" sz="1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Yes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Yes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01396049"/>
                  </a:ext>
                </a:extLst>
              </a:tr>
              <a:tr h="232967">
                <a:tc>
                  <a:txBody>
                    <a:bodyPr/>
                    <a:lstStyle/>
                    <a:p>
                      <a:pPr>
                        <a:spcAft>
                          <a:spcPts val="0"/>
                        </a:spcAft>
                      </a:pPr>
                      <a:r>
                        <a:rPr lang="en-US" sz="1400" noProof="0" dirty="0">
                          <a:effectLst/>
                        </a:rPr>
                        <a:t>Replacement</a:t>
                      </a: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Yes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530728169"/>
                  </a:ext>
                </a:extLst>
              </a:tr>
              <a:tr h="232967">
                <a:tc>
                  <a:txBody>
                    <a:bodyPr/>
                    <a:lstStyle/>
                    <a:p>
                      <a:pPr>
                        <a:spcAft>
                          <a:spcPts val="0"/>
                        </a:spcAft>
                      </a:pPr>
                      <a:r>
                        <a:rPr lang="en-US" sz="1400" noProof="0" dirty="0">
                          <a:effectLst/>
                        </a:rPr>
                        <a:t>Repair</a:t>
                      </a:r>
                      <a:endParaRPr lang="en-US" sz="1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Yes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550927080"/>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416678960"/>
              </p:ext>
            </p:extLst>
          </p:nvPr>
        </p:nvGraphicFramePr>
        <p:xfrm>
          <a:off x="1127446" y="4965584"/>
          <a:ext cx="10369153" cy="1066800"/>
        </p:xfrm>
        <a:graphic>
          <a:graphicData uri="http://schemas.openxmlformats.org/drawingml/2006/table">
            <a:tbl>
              <a:tblPr firstRow="1" firstCol="1" bandRow="1">
                <a:tableStyleId>{5C22544A-7EE6-4342-B048-85BDC9FD1C3A}</a:tableStyleId>
              </a:tblPr>
              <a:tblGrid>
                <a:gridCol w="4280162">
                  <a:extLst>
                    <a:ext uri="{9D8B030D-6E8A-4147-A177-3AD203B41FA5}">
                      <a16:colId xmlns:a16="http://schemas.microsoft.com/office/drawing/2014/main" val="3026562842"/>
                    </a:ext>
                  </a:extLst>
                </a:gridCol>
                <a:gridCol w="3000126">
                  <a:extLst>
                    <a:ext uri="{9D8B030D-6E8A-4147-A177-3AD203B41FA5}">
                      <a16:colId xmlns:a16="http://schemas.microsoft.com/office/drawing/2014/main" val="3431050260"/>
                    </a:ext>
                  </a:extLst>
                </a:gridCol>
                <a:gridCol w="3088865">
                  <a:extLst>
                    <a:ext uri="{9D8B030D-6E8A-4147-A177-3AD203B41FA5}">
                      <a16:colId xmlns:a16="http://schemas.microsoft.com/office/drawing/2014/main" val="289351162"/>
                    </a:ext>
                  </a:extLst>
                </a:gridCol>
              </a:tblGrid>
              <a:tr h="198659">
                <a:tc>
                  <a:txBody>
                    <a:bodyPr/>
                    <a:lstStyle/>
                    <a:p>
                      <a:endParaRPr lang="en-US" sz="1400" dirty="0">
                        <a:effectLst/>
                        <a:latin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en-US" sz="1400" noProof="0" dirty="0">
                          <a:effectLst/>
                        </a:rPr>
                        <a:t>Purchase</a:t>
                      </a:r>
                      <a:r>
                        <a:rPr lang="da-DK" sz="1400" dirty="0">
                          <a:effectLst/>
                        </a:rPr>
                        <a:t> Order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en-US" sz="1400" noProof="0" dirty="0">
                          <a:effectLst/>
                        </a:rPr>
                        <a:t>Purchase Credit Memo</a:t>
                      </a:r>
                      <a:endParaRPr lang="en-US" sz="1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806150402"/>
                  </a:ext>
                </a:extLst>
              </a:tr>
              <a:tr h="184361">
                <a:tc>
                  <a:txBody>
                    <a:bodyPr/>
                    <a:lstStyle/>
                    <a:p>
                      <a:pPr>
                        <a:spcAft>
                          <a:spcPts val="0"/>
                        </a:spcAft>
                      </a:pPr>
                      <a:r>
                        <a:rPr lang="en-US" sz="1400" noProof="0" dirty="0">
                          <a:effectLst/>
                        </a:rPr>
                        <a:t>Refund/Reduction</a:t>
                      </a:r>
                      <a:endParaRPr lang="en-US" sz="1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Yes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256325282"/>
                  </a:ext>
                </a:extLst>
              </a:tr>
              <a:tr h="184361">
                <a:tc>
                  <a:txBody>
                    <a:bodyPr/>
                    <a:lstStyle/>
                    <a:p>
                      <a:pPr>
                        <a:spcAft>
                          <a:spcPts val="0"/>
                        </a:spcAft>
                      </a:pPr>
                      <a:r>
                        <a:rPr lang="en-US" sz="1400" noProof="0" dirty="0">
                          <a:effectLst/>
                        </a:rPr>
                        <a:t>Replacement</a:t>
                      </a: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Yes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022083131"/>
                  </a:ext>
                </a:extLst>
              </a:tr>
              <a:tr h="184361">
                <a:tc>
                  <a:txBody>
                    <a:bodyPr/>
                    <a:lstStyle/>
                    <a:p>
                      <a:pPr>
                        <a:spcAft>
                          <a:spcPts val="0"/>
                        </a:spcAft>
                      </a:pPr>
                      <a:r>
                        <a:rPr lang="en-US" sz="1400" noProof="0" dirty="0">
                          <a:effectLst/>
                        </a:rPr>
                        <a:t>Replacement</a:t>
                      </a:r>
                      <a:r>
                        <a:rPr lang="da-DK" sz="1400" dirty="0">
                          <a:effectLst/>
                        </a:rPr>
                        <a:t> (Drop </a:t>
                      </a:r>
                      <a:r>
                        <a:rPr lang="en-US" sz="1400" noProof="0" dirty="0">
                          <a:effectLst/>
                        </a:rPr>
                        <a:t>Shipment</a:t>
                      </a:r>
                      <a:r>
                        <a:rPr lang="da-DK" sz="1400" dirty="0">
                          <a:effectLst/>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Yes*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da-DK"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891663759"/>
                  </a:ext>
                </a:extLst>
              </a:tr>
              <a:tr h="184361">
                <a:tc gridSpan="3">
                  <a:txBody>
                    <a:bodyPr/>
                    <a:lstStyle/>
                    <a:p>
                      <a:pPr>
                        <a:spcAft>
                          <a:spcPts val="0"/>
                        </a:spcAft>
                      </a:pPr>
                      <a:r>
                        <a:rPr lang="en-US" sz="1400" dirty="0">
                          <a:effectLst/>
                        </a:rPr>
                        <a:t>* Raised as Drop Shipment to Sales Line and Only valid if a Solution Customer is set to Replacement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17622707"/>
                  </a:ext>
                </a:extLst>
              </a:tr>
            </a:tbl>
          </a:graphicData>
        </a:graphic>
      </p:graphicFrame>
    </p:spTree>
    <p:extLst>
      <p:ext uri="{BB962C8B-B14F-4D97-AF65-F5344CB8AC3E}">
        <p14:creationId xmlns:p14="http://schemas.microsoft.com/office/powerpoint/2010/main" val="15615967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Complaint – process BC13</a:t>
            </a:r>
          </a:p>
        </p:txBody>
      </p:sp>
      <p:sp>
        <p:nvSpPr>
          <p:cNvPr id="3" name="Content Placeholder 2"/>
          <p:cNvSpPr>
            <a:spLocks noGrp="1"/>
          </p:cNvSpPr>
          <p:nvPr>
            <p:ph idx="1"/>
          </p:nvPr>
        </p:nvSpPr>
        <p:spPr/>
        <p:txBody>
          <a:bodyPr>
            <a:normAutofit fontScale="92500"/>
          </a:bodyPr>
          <a:lstStyle/>
          <a:p>
            <a:r>
              <a:rPr lang="en-US" dirty="0"/>
              <a:t>Enter Header</a:t>
            </a:r>
          </a:p>
          <a:p>
            <a:r>
              <a:rPr lang="en-US" dirty="0"/>
              <a:t>Get Posted Sales Invoice Lines</a:t>
            </a:r>
          </a:p>
          <a:p>
            <a:r>
              <a:rPr lang="en-US" dirty="0"/>
              <a:t>You can import Complaint pictures</a:t>
            </a:r>
          </a:p>
          <a:p>
            <a:r>
              <a:rPr lang="en-US" dirty="0"/>
              <a:t>Approve Complaint</a:t>
            </a:r>
          </a:p>
          <a:p>
            <a:r>
              <a:rPr lang="en-US" dirty="0"/>
              <a:t>Several Options:</a:t>
            </a:r>
          </a:p>
          <a:p>
            <a:pPr lvl="1"/>
            <a:r>
              <a:rPr lang="en-US" dirty="0"/>
              <a:t>Create Documents and handle the created documents manually</a:t>
            </a:r>
          </a:p>
          <a:p>
            <a:pPr lvl="1"/>
            <a:r>
              <a:rPr lang="en-US" dirty="0"/>
              <a:t>Create Documents and post them via the complaint</a:t>
            </a:r>
          </a:p>
          <a:p>
            <a:pPr lvl="1"/>
            <a:r>
              <a:rPr lang="en-US" dirty="0"/>
              <a:t>Create Documents &amp; Post All Sales Document in </a:t>
            </a:r>
            <a:r>
              <a:rPr lang="en-US" b="1" dirty="0"/>
              <a:t>one </a:t>
            </a:r>
            <a:r>
              <a:rPr lang="en-US" dirty="0"/>
              <a:t>action</a:t>
            </a:r>
          </a:p>
          <a:p>
            <a:r>
              <a:rPr lang="en-US" dirty="0"/>
              <a:t>Test Complete Complaint – checks if all related documents have been posted</a:t>
            </a:r>
          </a:p>
          <a:p>
            <a:r>
              <a:rPr lang="en-US" dirty="0"/>
              <a:t>Complete Complaint – data is written in new “Completed Complaint” tables (6036688, 6036689, 6036690)</a:t>
            </a:r>
          </a:p>
        </p:txBody>
      </p:sp>
    </p:spTree>
    <p:extLst>
      <p:ext uri="{BB962C8B-B14F-4D97-AF65-F5344CB8AC3E}">
        <p14:creationId xmlns:p14="http://schemas.microsoft.com/office/powerpoint/2010/main" val="29015087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500"/>
                                        <p:tgtEl>
                                          <p:spTgt spid="3">
                                            <p:txEl>
                                              <p:pRg st="6" end="6"/>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500"/>
                                        <p:tgtEl>
                                          <p:spTgt spid="3">
                                            <p:txEl>
                                              <p:pRg st="8" end="8"/>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animEffect transition="in" filter="fade">
                                      <p:cBhvr>
                                        <p:cTn id="4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Sales Statistics BC13</a:t>
            </a:r>
          </a:p>
        </p:txBody>
      </p:sp>
      <p:sp>
        <p:nvSpPr>
          <p:cNvPr id="3" name="Content Placeholder 2"/>
          <p:cNvSpPr>
            <a:spLocks noGrp="1"/>
          </p:cNvSpPr>
          <p:nvPr>
            <p:ph idx="1"/>
          </p:nvPr>
        </p:nvSpPr>
        <p:spPr/>
        <p:txBody>
          <a:bodyPr>
            <a:normAutofit lnSpcReduction="10000"/>
          </a:bodyPr>
          <a:lstStyle/>
          <a:p>
            <a:r>
              <a:rPr lang="en-US" dirty="0"/>
              <a:t>New Extended Sales Statistics Setups</a:t>
            </a:r>
          </a:p>
          <a:p>
            <a:pPr lvl="1"/>
            <a:r>
              <a:rPr lang="en-US" dirty="0"/>
              <a:t>Setups for different outputs (screen, chart, gauge, excel)</a:t>
            </a:r>
          </a:p>
          <a:p>
            <a:pPr lvl="1"/>
            <a:r>
              <a:rPr lang="en-US" dirty="0"/>
              <a:t>Chart and gauge only in combination with TRIMIT Portals</a:t>
            </a:r>
          </a:p>
          <a:p>
            <a:r>
              <a:rPr lang="en-US" dirty="0"/>
              <a:t>You can set many filters up front in the setups</a:t>
            </a:r>
          </a:p>
          <a:p>
            <a:r>
              <a:rPr lang="en-US" dirty="0"/>
              <a:t>Based on Buffer – that needs to be updated regularly – or based on Real-time data</a:t>
            </a:r>
          </a:p>
          <a:p>
            <a:r>
              <a:rPr lang="en-US" dirty="0"/>
              <a:t>Setups can be used to create the docks for TRIMIT InSite Portal</a:t>
            </a:r>
          </a:p>
          <a:p>
            <a:r>
              <a:rPr lang="en-US" dirty="0"/>
              <a:t>Setups can be used in and Overview Setup for Order Statistics in SA and B2B</a:t>
            </a:r>
          </a:p>
          <a:p>
            <a:r>
              <a:rPr lang="en-US" dirty="0"/>
              <a:t>Setups can easily be used in “My Actions” of Sales Order or Customer to show statistics related to customer or masters.</a:t>
            </a:r>
          </a:p>
          <a:p>
            <a:endParaRPr lang="en-US" dirty="0"/>
          </a:p>
          <a:p>
            <a:endParaRPr lang="en-US" dirty="0"/>
          </a:p>
          <a:p>
            <a:endParaRPr lang="en-US" dirty="0"/>
          </a:p>
        </p:txBody>
      </p:sp>
    </p:spTree>
    <p:extLst>
      <p:ext uri="{BB962C8B-B14F-4D97-AF65-F5344CB8AC3E}">
        <p14:creationId xmlns:p14="http://schemas.microsoft.com/office/powerpoint/2010/main" val="31921639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Master Wizard BC13 	</a:t>
            </a:r>
          </a:p>
        </p:txBody>
      </p:sp>
      <p:sp>
        <p:nvSpPr>
          <p:cNvPr id="3" name="Content Placeholder 2"/>
          <p:cNvSpPr>
            <a:spLocks noGrp="1"/>
          </p:cNvSpPr>
          <p:nvPr>
            <p:ph idx="1"/>
          </p:nvPr>
        </p:nvSpPr>
        <p:spPr/>
        <p:txBody>
          <a:bodyPr/>
          <a:lstStyle/>
          <a:p>
            <a:r>
              <a:rPr lang="en-US" dirty="0"/>
              <a:t>For creating a new Master</a:t>
            </a:r>
          </a:p>
          <a:p>
            <a:r>
              <a:rPr lang="en-US" dirty="0"/>
              <a:t>For copying a Master to another Master</a:t>
            </a:r>
          </a:p>
          <a:p>
            <a:r>
              <a:rPr lang="en-US" dirty="0"/>
              <a:t>For maintaining a Master – adding variants of VarDim Types</a:t>
            </a:r>
          </a:p>
          <a:p>
            <a:endParaRPr lang="en-US" dirty="0"/>
          </a:p>
          <a:p>
            <a:endParaRPr lang="en-US" dirty="0"/>
          </a:p>
          <a:p>
            <a:endParaRPr lang="en-US" dirty="0"/>
          </a:p>
        </p:txBody>
      </p:sp>
      <p:pic>
        <p:nvPicPr>
          <p:cNvPr id="4" name="Picture 3"/>
          <p:cNvPicPr>
            <a:picLocks noChangeAspect="1"/>
          </p:cNvPicPr>
          <p:nvPr/>
        </p:nvPicPr>
        <p:blipFill>
          <a:blip r:embed="rId2"/>
          <a:stretch>
            <a:fillRect/>
          </a:stretch>
        </p:blipFill>
        <p:spPr>
          <a:xfrm>
            <a:off x="1127448" y="3284984"/>
            <a:ext cx="4427604" cy="2049958"/>
          </a:xfrm>
          <a:prstGeom prst="rect">
            <a:avLst/>
          </a:prstGeom>
        </p:spPr>
      </p:pic>
    </p:spTree>
    <p:extLst>
      <p:ext uri="{BB962C8B-B14F-4D97-AF65-F5344CB8AC3E}">
        <p14:creationId xmlns:p14="http://schemas.microsoft.com/office/powerpoint/2010/main" val="17077983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What’s new in TRIMIT BC13</a:t>
            </a:r>
          </a:p>
        </p:txBody>
      </p:sp>
      <p:sp>
        <p:nvSpPr>
          <p:cNvPr id="3" name="Content Placeholder 2"/>
          <p:cNvSpPr>
            <a:spLocks noGrp="1"/>
          </p:cNvSpPr>
          <p:nvPr>
            <p:ph idx="1"/>
          </p:nvPr>
        </p:nvSpPr>
        <p:spPr/>
        <p:txBody>
          <a:bodyPr>
            <a:normAutofit/>
          </a:bodyPr>
          <a:lstStyle/>
          <a:p>
            <a:r>
              <a:rPr lang="en-US" sz="1600" dirty="0"/>
              <a:t>Complaints			</a:t>
            </a:r>
            <a:r>
              <a:rPr lang="en-US" sz="1600" i="1" dirty="0"/>
              <a:t>White Paper – TRIMIT Complaints BC13</a:t>
            </a:r>
            <a:endParaRPr lang="en-US" sz="1600" dirty="0"/>
          </a:p>
          <a:p>
            <a:r>
              <a:rPr lang="en-US" sz="1600" dirty="0"/>
              <a:t>Statistics / Charts		</a:t>
            </a:r>
            <a:r>
              <a:rPr lang="en-US" sz="1600" i="1" dirty="0"/>
              <a:t>White Paper – TRIMIT Extended Sales Statistics BC13</a:t>
            </a:r>
            <a:endParaRPr lang="en-US" sz="1600" dirty="0"/>
          </a:p>
          <a:p>
            <a:r>
              <a:rPr lang="en-US" sz="1600" dirty="0"/>
              <a:t>Master Wizard / Create From Blank  </a:t>
            </a:r>
            <a:r>
              <a:rPr lang="en-US" sz="1600" i="1" dirty="0"/>
              <a:t>New Features in TRIMIT BC13</a:t>
            </a:r>
            <a:endParaRPr lang="en-US" sz="1600" dirty="0"/>
          </a:p>
          <a:p>
            <a:r>
              <a:rPr lang="en-US" sz="1600" dirty="0"/>
              <a:t>Matrix Print – Service 		</a:t>
            </a:r>
            <a:r>
              <a:rPr lang="en-US" sz="1600" i="1" dirty="0"/>
              <a:t>New Features in TRIMIT BC13</a:t>
            </a:r>
          </a:p>
          <a:p>
            <a:r>
              <a:rPr lang="en-US" sz="1600" dirty="0"/>
              <a:t>E-Mail				</a:t>
            </a:r>
            <a:r>
              <a:rPr lang="en-US" sz="1600" i="1" dirty="0"/>
              <a:t>White Paper – TRIMIT E-Mail BC13</a:t>
            </a:r>
          </a:p>
          <a:p>
            <a:r>
              <a:rPr lang="en-US" sz="1600" dirty="0"/>
              <a:t>Item- and SKU Maintenance	</a:t>
            </a:r>
            <a:r>
              <a:rPr lang="en-US" sz="1600" i="1" dirty="0"/>
              <a:t>White Paper – TRIMIT Item- and SKU Maintenance BC13</a:t>
            </a:r>
          </a:p>
          <a:p>
            <a:r>
              <a:rPr lang="en-US" sz="1600" dirty="0"/>
              <a:t>Ideas included			</a:t>
            </a:r>
            <a:r>
              <a:rPr lang="en-US" sz="1600" i="1" dirty="0"/>
              <a:t>New Features in TRIMIT BC13</a:t>
            </a:r>
            <a:endParaRPr lang="en-US" sz="1600" dirty="0"/>
          </a:p>
          <a:p>
            <a:r>
              <a:rPr lang="en-US" sz="1600" dirty="0"/>
              <a:t>+ General Improvements		</a:t>
            </a:r>
          </a:p>
          <a:p>
            <a:endParaRPr lang="en-US" sz="2600" dirty="0"/>
          </a:p>
          <a:p>
            <a:endParaRPr lang="en-US" dirty="0"/>
          </a:p>
        </p:txBody>
      </p:sp>
    </p:spTree>
    <p:extLst>
      <p:ext uri="{BB962C8B-B14F-4D97-AF65-F5344CB8AC3E}">
        <p14:creationId xmlns:p14="http://schemas.microsoft.com/office/powerpoint/2010/main" val="34862660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TRIMIT BC13 Portals – Dec 2018</a:t>
            </a:r>
          </a:p>
        </p:txBody>
      </p:sp>
      <p:sp>
        <p:nvSpPr>
          <p:cNvPr id="4" name="Content Placeholder 3"/>
          <p:cNvSpPr>
            <a:spLocks noGrp="1"/>
          </p:cNvSpPr>
          <p:nvPr>
            <p:ph idx="1"/>
          </p:nvPr>
        </p:nvSpPr>
        <p:spPr/>
        <p:txBody>
          <a:bodyPr>
            <a:normAutofit lnSpcReduction="10000"/>
          </a:bodyPr>
          <a:lstStyle/>
          <a:p>
            <a:r>
              <a:rPr lang="en-US" b="1" dirty="0"/>
              <a:t>InSite Portal</a:t>
            </a:r>
          </a:p>
          <a:p>
            <a:r>
              <a:rPr lang="en-US" dirty="0"/>
              <a:t>Actions dock on Portals Dashboard (i.e. Showing Sales Statistics for your salespersons in Sales Agent Portal)</a:t>
            </a:r>
          </a:p>
          <a:p>
            <a:r>
              <a:rPr lang="en-US" dirty="0"/>
              <a:t>Integration to Klarna Payments</a:t>
            </a:r>
          </a:p>
          <a:p>
            <a:r>
              <a:rPr lang="en-US" dirty="0"/>
              <a:t>Single page checkout on B2C (Delivery, Billing and Review areas, together with Basket content in one page)</a:t>
            </a:r>
          </a:p>
          <a:p>
            <a:r>
              <a:rPr lang="en-US" dirty="0"/>
              <a:t>Automatic Language detector B2C (based on browser language or customer language)</a:t>
            </a:r>
          </a:p>
          <a:p>
            <a:r>
              <a:rPr lang="en-US" dirty="0"/>
              <a:t>Payment Method per Country-Currency combination</a:t>
            </a:r>
          </a:p>
          <a:p>
            <a:r>
              <a:rPr lang="en-US" dirty="0"/>
              <a:t>Resetting password on portals</a:t>
            </a:r>
          </a:p>
          <a:p>
            <a:r>
              <a:rPr lang="en-US" dirty="0"/>
              <a:t>VAT-Free Pricing on B2C</a:t>
            </a:r>
          </a:p>
          <a:p>
            <a:endParaRPr lang="en-US" dirty="0"/>
          </a:p>
        </p:txBody>
      </p:sp>
    </p:spTree>
    <p:extLst>
      <p:ext uri="{BB962C8B-B14F-4D97-AF65-F5344CB8AC3E}">
        <p14:creationId xmlns:p14="http://schemas.microsoft.com/office/powerpoint/2010/main" val="27170234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80F096-9E73-2F58-9B5C-80DE6FCE2750}"/>
              </a:ext>
            </a:extLst>
          </p:cNvPr>
          <p:cNvSpPr>
            <a:spLocks noGrp="1"/>
          </p:cNvSpPr>
          <p:nvPr>
            <p:ph type="title"/>
          </p:nvPr>
        </p:nvSpPr>
        <p:spPr/>
        <p:txBody>
          <a:bodyPr/>
          <a:lstStyle/>
          <a:p>
            <a:r>
              <a:rPr lang="en-US" dirty="0"/>
              <a:t>TRIMIT BC13 Portals – Dec 2018</a:t>
            </a:r>
          </a:p>
        </p:txBody>
      </p:sp>
      <p:sp>
        <p:nvSpPr>
          <p:cNvPr id="6" name="Content Placeholder 5">
            <a:extLst>
              <a:ext uri="{FF2B5EF4-FFF2-40B4-BE49-F238E27FC236}">
                <a16:creationId xmlns:a16="http://schemas.microsoft.com/office/drawing/2014/main" id="{934B0710-B473-7311-E6E9-0B233F380F7C}"/>
              </a:ext>
            </a:extLst>
          </p:cNvPr>
          <p:cNvSpPr>
            <a:spLocks noGrp="1"/>
          </p:cNvSpPr>
          <p:nvPr>
            <p:ph idx="1"/>
          </p:nvPr>
        </p:nvSpPr>
        <p:spPr/>
        <p:txBody>
          <a:bodyPr/>
          <a:lstStyle/>
          <a:p>
            <a:endParaRPr lang="en-US" dirty="0"/>
          </a:p>
        </p:txBody>
      </p:sp>
      <p:pic>
        <p:nvPicPr>
          <p:cNvPr id="5" name="Picture 4"/>
          <p:cNvPicPr>
            <a:picLocks noChangeAspect="1"/>
          </p:cNvPicPr>
          <p:nvPr/>
        </p:nvPicPr>
        <p:blipFill>
          <a:blip r:embed="rId2"/>
          <a:stretch>
            <a:fillRect/>
          </a:stretch>
        </p:blipFill>
        <p:spPr>
          <a:xfrm>
            <a:off x="838200" y="1825625"/>
            <a:ext cx="6129251" cy="4991988"/>
          </a:xfrm>
          <a:prstGeom prst="rect">
            <a:avLst/>
          </a:prstGeom>
        </p:spPr>
      </p:pic>
    </p:spTree>
    <p:extLst>
      <p:ext uri="{BB962C8B-B14F-4D97-AF65-F5344CB8AC3E}">
        <p14:creationId xmlns:p14="http://schemas.microsoft.com/office/powerpoint/2010/main" val="40498215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E481-0F62-D214-4B06-BDD113357B08}"/>
              </a:ext>
            </a:extLst>
          </p:cNvPr>
          <p:cNvSpPr>
            <a:spLocks noGrp="1"/>
          </p:cNvSpPr>
          <p:nvPr>
            <p:ph type="title"/>
          </p:nvPr>
        </p:nvSpPr>
        <p:spPr/>
        <p:txBody>
          <a:bodyPr>
            <a:normAutofit fontScale="90000"/>
          </a:bodyPr>
          <a:lstStyle/>
          <a:p>
            <a:r>
              <a:rPr lang="en-US" dirty="0"/>
              <a:t>New/Changed in TRIMIT BC13 R2 </a:t>
            </a:r>
            <a:br>
              <a:rPr lang="en-US" dirty="0"/>
            </a:br>
            <a:r>
              <a:rPr lang="en-US" dirty="0"/>
              <a:t>on Business Central Fall 2018</a:t>
            </a:r>
          </a:p>
        </p:txBody>
      </p:sp>
      <p:sp>
        <p:nvSpPr>
          <p:cNvPr id="3" name="Text Placeholder 2">
            <a:extLst>
              <a:ext uri="{FF2B5EF4-FFF2-40B4-BE49-F238E27FC236}">
                <a16:creationId xmlns:a16="http://schemas.microsoft.com/office/drawing/2014/main" id="{CD6B68BA-26EF-8EF3-CC16-BD7C06B63B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539843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What’s new in TRIMIT BC13 R2</a:t>
            </a:r>
          </a:p>
        </p:txBody>
      </p:sp>
      <p:sp>
        <p:nvSpPr>
          <p:cNvPr id="3" name="Content Placeholder 2"/>
          <p:cNvSpPr>
            <a:spLocks noGrp="1"/>
          </p:cNvSpPr>
          <p:nvPr>
            <p:ph idx="1"/>
          </p:nvPr>
        </p:nvSpPr>
        <p:spPr/>
        <p:txBody>
          <a:bodyPr>
            <a:normAutofit/>
          </a:bodyPr>
          <a:lstStyle/>
          <a:p>
            <a:r>
              <a:rPr lang="en-US" sz="2600" dirty="0"/>
              <a:t>+ General Improvements		</a:t>
            </a:r>
          </a:p>
        </p:txBody>
      </p:sp>
    </p:spTree>
    <p:extLst>
      <p:ext uri="{BB962C8B-B14F-4D97-AF65-F5344CB8AC3E}">
        <p14:creationId xmlns:p14="http://schemas.microsoft.com/office/powerpoint/2010/main" val="25373913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E481-0F62-D214-4B06-BDD113357B08}"/>
              </a:ext>
            </a:extLst>
          </p:cNvPr>
          <p:cNvSpPr>
            <a:spLocks noGrp="1"/>
          </p:cNvSpPr>
          <p:nvPr>
            <p:ph type="title"/>
          </p:nvPr>
        </p:nvSpPr>
        <p:spPr/>
        <p:txBody>
          <a:bodyPr/>
          <a:lstStyle/>
          <a:p>
            <a:r>
              <a:rPr lang="en-US" dirty="0"/>
              <a:t>New/Changed in </a:t>
            </a:r>
            <a:br>
              <a:rPr lang="en-US" dirty="0"/>
            </a:br>
            <a:r>
              <a:rPr lang="en-US" dirty="0"/>
              <a:t>TRIMIT 2013 SP1</a:t>
            </a:r>
          </a:p>
        </p:txBody>
      </p:sp>
      <p:sp>
        <p:nvSpPr>
          <p:cNvPr id="3" name="Text Placeholder 2">
            <a:extLst>
              <a:ext uri="{FF2B5EF4-FFF2-40B4-BE49-F238E27FC236}">
                <a16:creationId xmlns:a16="http://schemas.microsoft.com/office/drawing/2014/main" id="{CD6B68BA-26EF-8EF3-CC16-BD7C06B63B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001346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TRIMIT BC13 R2 Portals – Dec 2019</a:t>
            </a:r>
          </a:p>
        </p:txBody>
      </p:sp>
      <p:sp>
        <p:nvSpPr>
          <p:cNvPr id="4" name="Rectangle 1"/>
          <p:cNvSpPr>
            <a:spLocks noGrp="1" noChangeArrowheads="1"/>
          </p:cNvSpPr>
          <p:nvPr>
            <p:ph idx="1"/>
          </p:nvPr>
        </p:nvSpPr>
        <p:spPr bwMode="auto">
          <a:xfrm>
            <a:off x="965200" y="1366019"/>
            <a:ext cx="5130800"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113463" algn="r"/>
              </a:tabLst>
              <a:defRPr>
                <a:solidFill>
                  <a:schemeClr val="tx1"/>
                </a:solidFill>
                <a:latin typeface="Arial" panose="020B0604020202020204" pitchFamily="34" charset="0"/>
              </a:defRPr>
            </a:lvl1pPr>
            <a:lvl2pPr eaLnBrk="0" fontAlgn="base" hangingPunct="0">
              <a:spcBef>
                <a:spcPct val="0"/>
              </a:spcBef>
              <a:spcAft>
                <a:spcPct val="0"/>
              </a:spcAft>
              <a:tabLst>
                <a:tab pos="6113463" algn="r"/>
              </a:tabLst>
              <a:defRPr>
                <a:solidFill>
                  <a:schemeClr val="tx1"/>
                </a:solidFill>
                <a:latin typeface="Arial" panose="020B0604020202020204" pitchFamily="34" charset="0"/>
              </a:defRPr>
            </a:lvl2pPr>
            <a:lvl3pPr eaLnBrk="0" fontAlgn="base" hangingPunct="0">
              <a:spcBef>
                <a:spcPct val="0"/>
              </a:spcBef>
              <a:spcAft>
                <a:spcPct val="0"/>
              </a:spcAft>
              <a:tabLst>
                <a:tab pos="6113463" algn="r"/>
              </a:tabLst>
              <a:defRPr>
                <a:solidFill>
                  <a:schemeClr val="tx1"/>
                </a:solidFill>
                <a:latin typeface="Arial" panose="020B0604020202020204" pitchFamily="34" charset="0"/>
              </a:defRPr>
            </a:lvl3pPr>
            <a:lvl4pPr eaLnBrk="0" fontAlgn="base" hangingPunct="0">
              <a:spcBef>
                <a:spcPct val="0"/>
              </a:spcBef>
              <a:spcAft>
                <a:spcPct val="0"/>
              </a:spcAft>
              <a:tabLst>
                <a:tab pos="6113463" algn="r"/>
              </a:tabLst>
              <a:defRPr>
                <a:solidFill>
                  <a:schemeClr val="tx1"/>
                </a:solidFill>
                <a:latin typeface="Arial" panose="020B0604020202020204" pitchFamily="34" charset="0"/>
              </a:defRPr>
            </a:lvl4pPr>
            <a:lvl5pPr eaLnBrk="0" fontAlgn="base" hangingPunct="0">
              <a:spcBef>
                <a:spcPct val="0"/>
              </a:spcBef>
              <a:spcAft>
                <a:spcPct val="0"/>
              </a:spcAft>
              <a:tabLst>
                <a:tab pos="6113463" algn="r"/>
              </a:tabLst>
              <a:defRPr>
                <a:solidFill>
                  <a:schemeClr val="tx1"/>
                </a:solidFill>
                <a:latin typeface="Arial" panose="020B0604020202020204" pitchFamily="34" charset="0"/>
              </a:defRPr>
            </a:lvl5pPr>
            <a:lvl6pPr eaLnBrk="0" fontAlgn="base" hangingPunct="0">
              <a:spcBef>
                <a:spcPct val="0"/>
              </a:spcBef>
              <a:spcAft>
                <a:spcPct val="0"/>
              </a:spcAft>
              <a:tabLst>
                <a:tab pos="6113463" algn="r"/>
              </a:tabLst>
              <a:defRPr>
                <a:solidFill>
                  <a:schemeClr val="tx1"/>
                </a:solidFill>
                <a:latin typeface="Arial" panose="020B0604020202020204" pitchFamily="34" charset="0"/>
              </a:defRPr>
            </a:lvl6pPr>
            <a:lvl7pPr eaLnBrk="0" fontAlgn="base" hangingPunct="0">
              <a:spcBef>
                <a:spcPct val="0"/>
              </a:spcBef>
              <a:spcAft>
                <a:spcPct val="0"/>
              </a:spcAft>
              <a:tabLst>
                <a:tab pos="6113463" algn="r"/>
              </a:tabLst>
              <a:defRPr>
                <a:solidFill>
                  <a:schemeClr val="tx1"/>
                </a:solidFill>
                <a:latin typeface="Arial" panose="020B0604020202020204" pitchFamily="34" charset="0"/>
              </a:defRPr>
            </a:lvl7pPr>
            <a:lvl8pPr eaLnBrk="0" fontAlgn="base" hangingPunct="0">
              <a:spcBef>
                <a:spcPct val="0"/>
              </a:spcBef>
              <a:spcAft>
                <a:spcPct val="0"/>
              </a:spcAft>
              <a:tabLst>
                <a:tab pos="6113463" algn="r"/>
              </a:tabLst>
              <a:defRPr>
                <a:solidFill>
                  <a:schemeClr val="tx1"/>
                </a:solidFill>
                <a:latin typeface="Arial" panose="020B0604020202020204" pitchFamily="34" charset="0"/>
              </a:defRPr>
            </a:lvl8pPr>
            <a:lvl9pPr eaLnBrk="0" fontAlgn="base" hangingPunct="0">
              <a:spcBef>
                <a:spcPct val="0"/>
              </a:spcBef>
              <a:spcAft>
                <a:spcPct val="0"/>
              </a:spcAft>
              <a:tabLst>
                <a:tab pos="6113463" algn="r"/>
              </a:tabLst>
              <a:defRPr>
                <a:solidFill>
                  <a:schemeClr val="tx1"/>
                </a:solidFill>
                <a:latin typeface="Arial" panose="020B0604020202020204" pitchFamily="34" charset="0"/>
              </a:defRPr>
            </a:lvl9pPr>
          </a:lstStyle>
          <a:p>
            <a:pPr marR="0" lvl="0" algn="l" defTabSz="914400" rtl="0" eaLnBrk="0" fontAlgn="base" latinLnBrk="0" hangingPunct="0">
              <a:lnSpc>
                <a:spcPct val="100000"/>
              </a:lnSpc>
              <a:spcBef>
                <a:spcPct val="0"/>
              </a:spcBef>
              <a:spcAft>
                <a:spcPct val="0"/>
              </a:spcAft>
              <a:buClrTx/>
              <a:buSzTx/>
              <a:tabLst>
                <a:tab pos="6113463" algn="r"/>
              </a:tabLst>
            </a:pP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Visual configuration items on B2C Webshop</a:t>
            </a:r>
            <a:endParaRPr kumimoji="0" lang="en-US" altLang="en-US" sz="1600" b="0" i="0" u="none" strike="noStrike" cap="none" normalizeH="0" baseline="0" dirty="0">
              <a:ln>
                <a:noFill/>
              </a:ln>
              <a:solidFill>
                <a:schemeClr val="tx1"/>
              </a:solidFill>
              <a:effectLst/>
              <a:latin typeface="+mn-lt"/>
            </a:endParaRPr>
          </a:p>
          <a:p>
            <a:pPr marR="0" lvl="0" algn="l" defTabSz="914400" rtl="0" eaLnBrk="0" fontAlgn="base" latinLnBrk="0" hangingPunct="0">
              <a:lnSpc>
                <a:spcPct val="100000"/>
              </a:lnSpc>
              <a:spcBef>
                <a:spcPct val="0"/>
              </a:spcBef>
              <a:spcAft>
                <a:spcPct val="0"/>
              </a:spcAft>
              <a:buClrTx/>
              <a:buSzTx/>
              <a:tabLst>
                <a:tab pos="6113463" algn="r"/>
              </a:tabLst>
            </a:pP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Abandoned cart notification in B2C Webshop</a:t>
            </a:r>
            <a:endParaRPr kumimoji="0" lang="en-US" altLang="en-US" sz="1600" b="0" i="0" u="none" strike="noStrike" cap="none" normalizeH="0" baseline="0" dirty="0">
              <a:ln>
                <a:noFill/>
              </a:ln>
              <a:solidFill>
                <a:schemeClr val="tx1"/>
              </a:solidFill>
              <a:effectLst/>
              <a:latin typeface="+mn-lt"/>
            </a:endParaRPr>
          </a:p>
          <a:p>
            <a:pPr marR="0" lvl="0" algn="l" defTabSz="914400" rtl="0" eaLnBrk="0" fontAlgn="base" latinLnBrk="0" hangingPunct="0">
              <a:lnSpc>
                <a:spcPct val="100000"/>
              </a:lnSpc>
              <a:spcBef>
                <a:spcPct val="0"/>
              </a:spcBef>
              <a:spcAft>
                <a:spcPct val="0"/>
              </a:spcAft>
              <a:buClrTx/>
              <a:buSzTx/>
              <a:tabLst>
                <a:tab pos="6113463" algn="r"/>
              </a:tabLst>
            </a:pP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Back-in-stock notification on B2C Webshop</a:t>
            </a:r>
            <a:endParaRPr kumimoji="0" lang="en-US" altLang="en-US" sz="1600" b="0" i="0" u="none" strike="noStrike" cap="none" normalizeH="0" baseline="0" dirty="0">
              <a:ln>
                <a:noFill/>
              </a:ln>
              <a:solidFill>
                <a:schemeClr val="tx1"/>
              </a:solidFill>
              <a:effectLst/>
              <a:latin typeface="+mn-lt"/>
            </a:endParaRPr>
          </a:p>
          <a:p>
            <a:pPr marR="0" lvl="0" algn="l" defTabSz="914400" rtl="0" eaLnBrk="0" fontAlgn="base" latinLnBrk="0" hangingPunct="0">
              <a:lnSpc>
                <a:spcPct val="100000"/>
              </a:lnSpc>
              <a:spcBef>
                <a:spcPct val="0"/>
              </a:spcBef>
              <a:spcAft>
                <a:spcPct val="0"/>
              </a:spcAft>
              <a:buClrTx/>
              <a:buSzTx/>
              <a:tabLst>
                <a:tab pos="6113463" algn="r"/>
              </a:tabLst>
            </a:pP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Bulk purchase on B2C Webshop</a:t>
            </a:r>
            <a:endParaRPr kumimoji="0" lang="en-US" altLang="en-US" sz="1600" b="0" i="0" u="none" strike="noStrike" cap="none" normalizeH="0" baseline="0" dirty="0">
              <a:ln>
                <a:noFill/>
              </a:ln>
              <a:solidFill>
                <a:schemeClr val="tx1"/>
              </a:solidFill>
              <a:effectLst/>
              <a:latin typeface="+mn-lt"/>
            </a:endParaRPr>
          </a:p>
          <a:p>
            <a:pPr marR="0" lvl="0" algn="l" defTabSz="914400" rtl="0" eaLnBrk="0" fontAlgn="base" latinLnBrk="0" hangingPunct="0">
              <a:lnSpc>
                <a:spcPct val="100000"/>
              </a:lnSpc>
              <a:spcBef>
                <a:spcPct val="0"/>
              </a:spcBef>
              <a:spcAft>
                <a:spcPct val="0"/>
              </a:spcAft>
              <a:buClrTx/>
              <a:buSzTx/>
              <a:tabLst>
                <a:tab pos="6113463" algn="r"/>
              </a:tabLst>
            </a:pP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New matrix (mobile friendly) on SA and B2B on mobile devices</a:t>
            </a:r>
            <a:endParaRPr kumimoji="0" lang="en-US" altLang="en-US" sz="1600" b="0" i="0" u="none" strike="noStrike" cap="none" normalizeH="0" baseline="0" dirty="0">
              <a:ln>
                <a:noFill/>
              </a:ln>
              <a:solidFill>
                <a:schemeClr val="tx1"/>
              </a:solidFill>
              <a:effectLst/>
              <a:latin typeface="+mn-lt"/>
            </a:endParaRPr>
          </a:p>
          <a:p>
            <a:pPr marR="0" lvl="0" algn="l" defTabSz="914400" rtl="0" eaLnBrk="0" fontAlgn="base" latinLnBrk="0" hangingPunct="0">
              <a:lnSpc>
                <a:spcPct val="100000"/>
              </a:lnSpc>
              <a:spcBef>
                <a:spcPct val="0"/>
              </a:spcBef>
              <a:spcAft>
                <a:spcPct val="0"/>
              </a:spcAft>
              <a:buClrTx/>
              <a:buSzTx/>
              <a:tabLst>
                <a:tab pos="6113463" algn="r"/>
              </a:tabLst>
            </a:pP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Item Attribute Filter</a:t>
            </a:r>
            <a:endParaRPr kumimoji="0" lang="en-US" altLang="en-US" sz="1600" b="0" i="0" u="none" strike="noStrike" cap="none" normalizeH="0" baseline="0" dirty="0">
              <a:ln>
                <a:noFill/>
              </a:ln>
              <a:solidFill>
                <a:schemeClr val="tx1"/>
              </a:solidFill>
              <a:effectLst/>
              <a:latin typeface="+mn-lt"/>
            </a:endParaRPr>
          </a:p>
          <a:p>
            <a:pPr marR="0" lvl="0" algn="l" defTabSz="914400" rtl="0" eaLnBrk="0" fontAlgn="base" latinLnBrk="0" hangingPunct="0">
              <a:lnSpc>
                <a:spcPct val="100000"/>
              </a:lnSpc>
              <a:spcBef>
                <a:spcPct val="0"/>
              </a:spcBef>
              <a:spcAft>
                <a:spcPct val="0"/>
              </a:spcAft>
              <a:buClrTx/>
              <a:buSzTx/>
              <a:tabLst>
                <a:tab pos="6113463" algn="r"/>
              </a:tabLst>
            </a:pP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Sorting on B2C category page (price, popular)</a:t>
            </a:r>
            <a:endParaRPr kumimoji="0" lang="en-US" altLang="en-US" sz="1600" b="0" i="0" u="none" strike="noStrike" cap="none" normalizeH="0" baseline="0" dirty="0">
              <a:ln>
                <a:noFill/>
              </a:ln>
              <a:solidFill>
                <a:schemeClr val="tx1"/>
              </a:solidFill>
              <a:effectLst/>
              <a:latin typeface="+mn-lt"/>
            </a:endParaRPr>
          </a:p>
          <a:p>
            <a:pPr marR="0" lvl="0" algn="l" defTabSz="914400" rtl="0" eaLnBrk="0" fontAlgn="base" latinLnBrk="0" hangingPunct="0">
              <a:lnSpc>
                <a:spcPct val="100000"/>
              </a:lnSpc>
              <a:spcBef>
                <a:spcPct val="0"/>
              </a:spcBef>
              <a:spcAft>
                <a:spcPct val="0"/>
              </a:spcAft>
              <a:buClrTx/>
              <a:buSzTx/>
              <a:tabLst>
                <a:tab pos="6113463" algn="r"/>
              </a:tabLst>
            </a:pP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TRIMIT InSite – New Gauges – From power Point</a:t>
            </a:r>
            <a:endParaRPr kumimoji="0" lang="en-US" altLang="en-US" sz="1600" b="0" i="0" u="none" strike="noStrike" cap="none" normalizeH="0" baseline="0" dirty="0">
              <a:ln>
                <a:noFill/>
              </a:ln>
              <a:solidFill>
                <a:schemeClr val="tx1"/>
              </a:solidFill>
              <a:effectLst/>
              <a:latin typeface="+mn-lt"/>
            </a:endParaRPr>
          </a:p>
          <a:p>
            <a:pPr marR="0" lvl="0" algn="l" defTabSz="914400" rtl="0" eaLnBrk="0" fontAlgn="base" latinLnBrk="0" hangingPunct="0">
              <a:lnSpc>
                <a:spcPct val="100000"/>
              </a:lnSpc>
              <a:spcBef>
                <a:spcPct val="0"/>
              </a:spcBef>
              <a:spcAft>
                <a:spcPct val="0"/>
              </a:spcAft>
              <a:buClrTx/>
              <a:buSzTx/>
              <a:tabLst>
                <a:tab pos="6113463" algn="r"/>
              </a:tabLst>
            </a:pP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Facebook pixel</a:t>
            </a:r>
            <a:endParaRPr kumimoji="0" lang="en-US" altLang="en-US" sz="1600" b="0" i="0" u="none" strike="noStrike" cap="none" normalizeH="0" baseline="0" dirty="0">
              <a:ln>
                <a:noFill/>
              </a:ln>
              <a:solidFill>
                <a:schemeClr val="tx1"/>
              </a:solidFill>
              <a:effectLst/>
              <a:latin typeface="+mn-lt"/>
            </a:endParaRPr>
          </a:p>
          <a:p>
            <a:pPr marR="0" lvl="0" algn="l" defTabSz="914400" rtl="0" eaLnBrk="0" fontAlgn="base" latinLnBrk="0" hangingPunct="0">
              <a:lnSpc>
                <a:spcPct val="100000"/>
              </a:lnSpc>
              <a:spcBef>
                <a:spcPct val="0"/>
              </a:spcBef>
              <a:spcAft>
                <a:spcPct val="0"/>
              </a:spcAft>
              <a:buClrTx/>
              <a:buSzTx/>
              <a:tabLst>
                <a:tab pos="6113463" algn="r"/>
              </a:tabLst>
            </a:pP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Standard product feeds</a:t>
            </a:r>
            <a:endParaRPr kumimoji="0" lang="en-US" altLang="en-US" sz="1600" b="0" i="0" u="none" strike="noStrike" cap="none" normalizeH="0" baseline="0" dirty="0">
              <a:ln>
                <a:noFill/>
              </a:ln>
              <a:solidFill>
                <a:schemeClr val="tx1"/>
              </a:solidFill>
              <a:effectLst/>
              <a:latin typeface="+mn-lt"/>
            </a:endParaRPr>
          </a:p>
          <a:p>
            <a:pPr marR="0" lvl="0" algn="l" defTabSz="914400" rtl="0" eaLnBrk="0" fontAlgn="base" latinLnBrk="0" hangingPunct="0">
              <a:lnSpc>
                <a:spcPct val="100000"/>
              </a:lnSpc>
              <a:spcBef>
                <a:spcPct val="0"/>
              </a:spcBef>
              <a:spcAft>
                <a:spcPct val="0"/>
              </a:spcAft>
              <a:buClrTx/>
              <a:buSzTx/>
              <a:tabLst>
                <a:tab pos="6113463" algn="r"/>
              </a:tabLst>
            </a:pP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Google Tag Manager</a:t>
            </a:r>
            <a:endParaRPr kumimoji="0" lang="en-US" altLang="en-US" sz="1600" b="0" i="0" u="none" strike="noStrike" cap="none" normalizeH="0" baseline="0" dirty="0">
              <a:ln>
                <a:noFill/>
              </a:ln>
              <a:solidFill>
                <a:schemeClr val="tx1"/>
              </a:solidFill>
              <a:effectLst/>
              <a:latin typeface="+mn-lt"/>
            </a:endParaRPr>
          </a:p>
          <a:p>
            <a:pPr marR="0" lvl="0" algn="l" defTabSz="914400" rtl="0" eaLnBrk="0" fontAlgn="base" latinLnBrk="0" hangingPunct="0">
              <a:lnSpc>
                <a:spcPct val="100000"/>
              </a:lnSpc>
              <a:spcBef>
                <a:spcPct val="0"/>
              </a:spcBef>
              <a:spcAft>
                <a:spcPct val="0"/>
              </a:spcAft>
              <a:buClrTx/>
              <a:buSzTx/>
              <a:tabLst>
                <a:tab pos="6113463" algn="r"/>
              </a:tabLst>
            </a:pP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Klarna integration</a:t>
            </a:r>
            <a:endParaRPr kumimoji="0" lang="en-US" altLang="en-US" sz="1600" b="0" i="0" u="none" strike="noStrike" cap="none" normalizeH="0" baseline="0" dirty="0">
              <a:ln>
                <a:noFill/>
              </a:ln>
              <a:solidFill>
                <a:schemeClr val="tx1"/>
              </a:solidFill>
              <a:effectLst/>
              <a:latin typeface="+mn-lt"/>
            </a:endParaRPr>
          </a:p>
          <a:p>
            <a:pPr marR="0" lvl="0" algn="l" defTabSz="914400" rtl="0" eaLnBrk="0" fontAlgn="base" latinLnBrk="0" hangingPunct="0">
              <a:lnSpc>
                <a:spcPct val="100000"/>
              </a:lnSpc>
              <a:spcBef>
                <a:spcPct val="0"/>
              </a:spcBef>
              <a:spcAft>
                <a:spcPct val="0"/>
              </a:spcAft>
              <a:buClrTx/>
              <a:buSzTx/>
              <a:tabLst>
                <a:tab pos="6113463" algn="r"/>
              </a:tabLst>
            </a:pP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DIBS EASY integration (incl. Vipps)</a:t>
            </a:r>
            <a:endParaRPr kumimoji="0" lang="en-US" altLang="en-US" sz="1600" b="0" i="0" u="none" strike="noStrike" cap="none" normalizeH="0" baseline="0" dirty="0">
              <a:ln>
                <a:noFill/>
              </a:ln>
              <a:solidFill>
                <a:schemeClr val="tx1"/>
              </a:solidFill>
              <a:effectLst/>
              <a:latin typeface="+mn-lt"/>
            </a:endParaRPr>
          </a:p>
          <a:p>
            <a:pPr marR="0" lvl="0" algn="l" defTabSz="914400" rtl="0" eaLnBrk="0" fontAlgn="base" latinLnBrk="0" hangingPunct="0">
              <a:lnSpc>
                <a:spcPct val="100000"/>
              </a:lnSpc>
              <a:spcBef>
                <a:spcPct val="0"/>
              </a:spcBef>
              <a:spcAft>
                <a:spcPct val="0"/>
              </a:spcAft>
              <a:buClrTx/>
              <a:buSzTx/>
              <a:tabLst>
                <a:tab pos="6113463" algn="r"/>
              </a:tabLst>
            </a:pP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PalPay payment integration</a:t>
            </a:r>
            <a:endParaRPr kumimoji="0" lang="en-US" altLang="en-US" sz="1600" b="0" i="0" u="none" strike="noStrike" cap="none" normalizeH="0" baseline="0" dirty="0">
              <a:ln>
                <a:noFill/>
              </a:ln>
              <a:solidFill>
                <a:schemeClr val="tx1"/>
              </a:solidFill>
              <a:effectLst/>
              <a:latin typeface="+mn-lt"/>
            </a:endParaRPr>
          </a:p>
          <a:p>
            <a:pPr marR="0" lvl="0" algn="l" defTabSz="914400" rtl="0" eaLnBrk="0" fontAlgn="base" latinLnBrk="0" hangingPunct="0">
              <a:lnSpc>
                <a:spcPct val="100000"/>
              </a:lnSpc>
              <a:spcBef>
                <a:spcPct val="0"/>
              </a:spcBef>
              <a:spcAft>
                <a:spcPct val="0"/>
              </a:spcAft>
              <a:buClrTx/>
              <a:buSzTx/>
              <a:tabLst>
                <a:tab pos="6113463" algn="r"/>
              </a:tabLst>
            </a:pP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Charge Logic payment integration</a:t>
            </a:r>
            <a:endParaRPr kumimoji="0" lang="en-US" altLang="en-US" sz="1600" b="0" i="0" u="none" strike="noStrike" cap="none" normalizeH="0" baseline="0" dirty="0">
              <a:ln>
                <a:noFill/>
              </a:ln>
              <a:solidFill>
                <a:schemeClr val="tx1"/>
              </a:solidFill>
              <a:effectLst/>
              <a:latin typeface="+mn-lt"/>
            </a:endParaRPr>
          </a:p>
          <a:p>
            <a:pPr marR="0" lvl="0" algn="l" defTabSz="914400" rtl="0" eaLnBrk="0" fontAlgn="base" latinLnBrk="0" hangingPunct="0">
              <a:lnSpc>
                <a:spcPct val="100000"/>
              </a:lnSpc>
              <a:spcBef>
                <a:spcPct val="0"/>
              </a:spcBef>
              <a:spcAft>
                <a:spcPct val="0"/>
              </a:spcAft>
              <a:buClrTx/>
              <a:buSzTx/>
              <a:tabLst>
                <a:tab pos="6113463" algn="r"/>
              </a:tabLst>
            </a:pP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Visual drop-down search B2C / B2B / SA</a:t>
            </a:r>
            <a:endParaRPr kumimoji="0" lang="en-US" altLang="en-US" sz="1600" b="0" i="0" u="none" strike="noStrike" cap="none" normalizeH="0" baseline="0" dirty="0">
              <a:ln>
                <a:noFill/>
              </a:ln>
              <a:solidFill>
                <a:schemeClr val="tx1"/>
              </a:solidFill>
              <a:effectLst/>
              <a:latin typeface="+mn-lt"/>
            </a:endParaRPr>
          </a:p>
          <a:p>
            <a:pPr marR="0" lvl="0" algn="l" defTabSz="914400" rtl="0" eaLnBrk="0" fontAlgn="base" latinLnBrk="0" hangingPunct="0">
              <a:lnSpc>
                <a:spcPct val="100000"/>
              </a:lnSpc>
              <a:spcBef>
                <a:spcPct val="0"/>
              </a:spcBef>
              <a:spcAft>
                <a:spcPct val="0"/>
              </a:spcAft>
              <a:buClrTx/>
              <a:buSzTx/>
              <a:tabLst>
                <a:tab pos="6113463" algn="r"/>
              </a:tabLst>
            </a:pP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Free text search</a:t>
            </a:r>
            <a:endParaRPr kumimoji="0" lang="en-US" altLang="en-US" sz="1600" b="0" i="0" u="none" strike="noStrike" cap="none" normalizeH="0" baseline="0" dirty="0">
              <a:ln>
                <a:noFill/>
              </a:ln>
              <a:solidFill>
                <a:schemeClr val="tx1"/>
              </a:solidFill>
              <a:effectLst/>
              <a:latin typeface="+mn-lt"/>
            </a:endParaRPr>
          </a:p>
          <a:p>
            <a:pPr marR="0" lvl="0" algn="l" defTabSz="914400" rtl="0" eaLnBrk="0" fontAlgn="base" latinLnBrk="0" hangingPunct="0">
              <a:lnSpc>
                <a:spcPct val="100000"/>
              </a:lnSpc>
              <a:spcBef>
                <a:spcPct val="0"/>
              </a:spcBef>
              <a:spcAft>
                <a:spcPct val="0"/>
              </a:spcAft>
              <a:buClrTx/>
              <a:buSzTx/>
              <a:tabLst>
                <a:tab pos="6113463" algn="r"/>
              </a:tabLst>
            </a:pP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Persistent basket</a:t>
            </a:r>
            <a:endParaRPr kumimoji="0" lang="en-US" altLang="en-US" sz="1600" b="0" i="0" u="none" strike="noStrike" cap="none" normalizeH="0" baseline="0" dirty="0">
              <a:ln>
                <a:noFill/>
              </a:ln>
              <a:solidFill>
                <a:schemeClr val="tx1"/>
              </a:solidFill>
              <a:effectLst/>
              <a:latin typeface="+mn-lt"/>
            </a:endParaRPr>
          </a:p>
        </p:txBody>
      </p:sp>
      <p:sp>
        <p:nvSpPr>
          <p:cNvPr id="5" name="TextBox 4"/>
          <p:cNvSpPr txBox="1"/>
          <p:nvPr/>
        </p:nvSpPr>
        <p:spPr>
          <a:xfrm>
            <a:off x="6350719" y="1366019"/>
            <a:ext cx="5616624" cy="5047536"/>
          </a:xfrm>
          <a:prstGeom prst="rect">
            <a:avLst/>
          </a:prstGeom>
          <a:noFill/>
        </p:spPr>
        <p:txBody>
          <a:bodyPr wrap="square" rtlCol="0">
            <a:spAutoFit/>
          </a:bodyPr>
          <a:lstStyle/>
          <a:p>
            <a:pPr marL="285750" lvl="0" indent="-285750" eaLnBrk="0" fontAlgn="base" hangingPunct="0">
              <a:spcBef>
                <a:spcPct val="0"/>
              </a:spcBef>
              <a:spcAft>
                <a:spcPct val="0"/>
              </a:spcAft>
              <a:buFont typeface="Arial" panose="020B0604020202020204" pitchFamily="34" charset="0"/>
              <a:buChar char="•"/>
              <a:tabLst>
                <a:tab pos="6113463" algn="r"/>
              </a:tabLst>
            </a:pPr>
            <a:r>
              <a:rPr lang="en-US" altLang="en-US" sz="1600" dirty="0">
                <a:ea typeface="Calibri" panose="020F0502020204030204" pitchFamily="34" charset="0"/>
                <a:cs typeface="Times New Roman" panose="02020603050405020304" pitchFamily="18" charset="0"/>
              </a:rPr>
              <a:t>Mailchimp basic integration</a:t>
            </a:r>
            <a:endParaRPr lang="en-US" altLang="en-US" sz="1600" dirty="0"/>
          </a:p>
          <a:p>
            <a:pPr marL="285750" lvl="0" indent="-285750" eaLnBrk="0" fontAlgn="base" hangingPunct="0">
              <a:spcBef>
                <a:spcPct val="0"/>
              </a:spcBef>
              <a:spcAft>
                <a:spcPct val="0"/>
              </a:spcAft>
              <a:buFont typeface="Arial" panose="020B0604020202020204" pitchFamily="34" charset="0"/>
              <a:buChar char="•"/>
              <a:tabLst>
                <a:tab pos="6113463" algn="r"/>
              </a:tabLst>
            </a:pPr>
            <a:r>
              <a:rPr lang="en-US" altLang="en-US" sz="1600" dirty="0">
                <a:ea typeface="Calibri" panose="020F0502020204030204" pitchFamily="34" charset="0"/>
                <a:cs typeface="Times New Roman" panose="02020603050405020304" pitchFamily="18" charset="0"/>
              </a:rPr>
              <a:t>ReCAPTCHA on register</a:t>
            </a:r>
            <a:endParaRPr lang="en-US" altLang="en-US" sz="1600" dirty="0"/>
          </a:p>
          <a:p>
            <a:pPr marL="285750" lvl="0" indent="-285750" eaLnBrk="0" fontAlgn="base" hangingPunct="0">
              <a:spcBef>
                <a:spcPct val="0"/>
              </a:spcBef>
              <a:spcAft>
                <a:spcPct val="0"/>
              </a:spcAft>
              <a:buFont typeface="Arial" panose="020B0604020202020204" pitchFamily="34" charset="0"/>
              <a:buChar char="•"/>
              <a:tabLst>
                <a:tab pos="6113463" algn="r"/>
              </a:tabLst>
            </a:pPr>
            <a:r>
              <a:rPr lang="en-US" altLang="en-US" sz="1600" dirty="0">
                <a:ea typeface="Calibri" panose="020F0502020204030204" pitchFamily="34" charset="0"/>
                <a:cs typeface="Times New Roman" panose="02020603050405020304" pitchFamily="18" charset="0"/>
              </a:rPr>
              <a:t>Handle service items on portals</a:t>
            </a:r>
            <a:endParaRPr lang="en-US" altLang="en-US" sz="1600" dirty="0"/>
          </a:p>
          <a:p>
            <a:pPr marL="285750" lvl="0" indent="-285750" eaLnBrk="0" fontAlgn="base" hangingPunct="0">
              <a:spcBef>
                <a:spcPct val="0"/>
              </a:spcBef>
              <a:spcAft>
                <a:spcPct val="0"/>
              </a:spcAft>
              <a:buFont typeface="Arial" panose="020B0604020202020204" pitchFamily="34" charset="0"/>
              <a:buChar char="•"/>
              <a:tabLst>
                <a:tab pos="6113463" algn="r"/>
              </a:tabLst>
            </a:pPr>
            <a:r>
              <a:rPr lang="en-US" altLang="en-US" sz="1600" dirty="0">
                <a:ea typeface="Calibri" panose="020F0502020204030204" pitchFamily="34" charset="0"/>
                <a:cs typeface="Times New Roman" panose="02020603050405020304" pitchFamily="18" charset="0"/>
              </a:rPr>
              <a:t>Scan to shopping list and to details page</a:t>
            </a:r>
            <a:endParaRPr lang="en-US" altLang="en-US" sz="1600" dirty="0"/>
          </a:p>
          <a:p>
            <a:pPr marL="285750" lvl="0" indent="-285750" eaLnBrk="0" fontAlgn="base" hangingPunct="0">
              <a:spcBef>
                <a:spcPct val="0"/>
              </a:spcBef>
              <a:spcAft>
                <a:spcPct val="0"/>
              </a:spcAft>
              <a:buFont typeface="Arial" panose="020B0604020202020204" pitchFamily="34" charset="0"/>
              <a:buChar char="•"/>
              <a:tabLst>
                <a:tab pos="6113463" algn="r"/>
              </a:tabLst>
            </a:pPr>
            <a:r>
              <a:rPr lang="en-US" altLang="en-US" sz="1600" dirty="0">
                <a:ea typeface="Calibri" panose="020F0502020204030204" pitchFamily="34" charset="0"/>
                <a:cs typeface="Times New Roman" panose="02020603050405020304" pitchFamily="18" charset="0"/>
              </a:rPr>
              <a:t>BC benchmarking page on PIR</a:t>
            </a:r>
            <a:endParaRPr lang="en-US" altLang="en-US" sz="1600" dirty="0"/>
          </a:p>
          <a:p>
            <a:pPr marL="285750" lvl="0" indent="-285750" eaLnBrk="0" fontAlgn="base" hangingPunct="0">
              <a:spcBef>
                <a:spcPct val="0"/>
              </a:spcBef>
              <a:spcAft>
                <a:spcPct val="0"/>
              </a:spcAft>
              <a:buFont typeface="Arial" panose="020B0604020202020204" pitchFamily="34" charset="0"/>
              <a:buChar char="•"/>
              <a:tabLst>
                <a:tab pos="6113463" algn="r"/>
              </a:tabLst>
            </a:pPr>
            <a:r>
              <a:rPr lang="en-US" altLang="en-US" sz="1600" dirty="0">
                <a:ea typeface="Calibri" panose="020F0502020204030204" pitchFamily="34" charset="0"/>
                <a:cs typeface="Calibri" panose="020F0502020204030204" pitchFamily="34" charset="0"/>
              </a:rPr>
              <a:t>New (simplified) schedules setup</a:t>
            </a:r>
            <a:endParaRPr lang="en-US" altLang="en-US" sz="1600" dirty="0"/>
          </a:p>
          <a:p>
            <a:pPr marL="285750" lvl="0" indent="-285750" eaLnBrk="0" fontAlgn="base" hangingPunct="0">
              <a:spcBef>
                <a:spcPct val="0"/>
              </a:spcBef>
              <a:spcAft>
                <a:spcPct val="0"/>
              </a:spcAft>
              <a:buFont typeface="Arial" panose="020B0604020202020204" pitchFamily="34" charset="0"/>
              <a:buChar char="•"/>
              <a:tabLst>
                <a:tab pos="6113463" algn="r"/>
              </a:tabLst>
            </a:pPr>
            <a:r>
              <a:rPr lang="en-US" altLang="en-US" sz="1600" dirty="0">
                <a:ea typeface="Calibri" panose="020F0502020204030204" pitchFamily="34" charset="0"/>
                <a:cs typeface="Calibri" panose="020F0502020204030204" pitchFamily="34" charset="0"/>
              </a:rPr>
              <a:t>B2C user deletion</a:t>
            </a:r>
            <a:endParaRPr lang="en-US" altLang="en-US" sz="1600" dirty="0"/>
          </a:p>
          <a:p>
            <a:pPr marL="285750" lvl="0" indent="-285750" eaLnBrk="0" fontAlgn="base" hangingPunct="0">
              <a:spcBef>
                <a:spcPct val="0"/>
              </a:spcBef>
              <a:spcAft>
                <a:spcPct val="0"/>
              </a:spcAft>
              <a:buFont typeface="Arial" panose="020B0604020202020204" pitchFamily="34" charset="0"/>
              <a:buChar char="•"/>
              <a:tabLst>
                <a:tab pos="6113463" algn="r"/>
              </a:tabLst>
            </a:pPr>
            <a:r>
              <a:rPr lang="en-US" altLang="en-US" sz="1600" dirty="0">
                <a:ea typeface="Calibri" panose="020F0502020204030204" pitchFamily="34" charset="0"/>
                <a:cs typeface="Calibri" panose="020F0502020204030204" pitchFamily="34" charset="0"/>
              </a:rPr>
              <a:t>NON-SELLABLE items on B2C</a:t>
            </a:r>
            <a:endParaRPr lang="en-US" altLang="en-US" sz="1600" dirty="0"/>
          </a:p>
          <a:p>
            <a:pPr marL="285750" lvl="0" indent="-285750" eaLnBrk="0" fontAlgn="base" hangingPunct="0">
              <a:spcBef>
                <a:spcPct val="0"/>
              </a:spcBef>
              <a:spcAft>
                <a:spcPct val="0"/>
              </a:spcAft>
              <a:buFont typeface="Arial" panose="020B0604020202020204" pitchFamily="34" charset="0"/>
              <a:buChar char="•"/>
              <a:tabLst>
                <a:tab pos="6113463" algn="r"/>
              </a:tabLst>
            </a:pPr>
            <a:r>
              <a:rPr lang="en-US" altLang="en-US" sz="1600" dirty="0">
                <a:ea typeface="Calibri" panose="020F0502020204030204" pitchFamily="34" charset="0"/>
                <a:cs typeface="Times New Roman" panose="02020603050405020304" pitchFamily="18" charset="0"/>
              </a:rPr>
              <a:t>Multiple instances setup in TRIMIT BC</a:t>
            </a:r>
            <a:endParaRPr lang="en-US" altLang="en-US" sz="1600" dirty="0"/>
          </a:p>
          <a:p>
            <a:pPr marL="285750" lvl="0" indent="-285750" eaLnBrk="0" fontAlgn="base" hangingPunct="0">
              <a:spcBef>
                <a:spcPct val="0"/>
              </a:spcBef>
              <a:spcAft>
                <a:spcPct val="0"/>
              </a:spcAft>
              <a:buFont typeface="Arial" panose="020B0604020202020204" pitchFamily="34" charset="0"/>
              <a:buChar char="•"/>
              <a:tabLst>
                <a:tab pos="6113463" algn="r"/>
              </a:tabLst>
            </a:pPr>
            <a:r>
              <a:rPr lang="en-US" altLang="en-US" sz="1600" dirty="0">
                <a:ea typeface="Calibri" panose="020F0502020204030204" pitchFamily="34" charset="0"/>
                <a:cs typeface="Times New Roman" panose="02020603050405020304" pitchFamily="18" charset="0"/>
              </a:rPr>
              <a:t>Open payment setup in PIR from payment provider setup on TRIMIT BC</a:t>
            </a:r>
            <a:endParaRPr lang="en-US" altLang="en-US" sz="1600" dirty="0"/>
          </a:p>
          <a:p>
            <a:pPr marL="285750" lvl="0" indent="-285750" eaLnBrk="0" fontAlgn="base" hangingPunct="0">
              <a:spcBef>
                <a:spcPct val="0"/>
              </a:spcBef>
              <a:spcAft>
                <a:spcPct val="0"/>
              </a:spcAft>
              <a:buFont typeface="Arial" panose="020B0604020202020204" pitchFamily="34" charset="0"/>
              <a:buChar char="•"/>
              <a:tabLst>
                <a:tab pos="6113463" algn="r"/>
              </a:tabLst>
            </a:pPr>
            <a:r>
              <a:rPr lang="en-US" altLang="en-US" sz="1600" dirty="0">
                <a:ea typeface="Calibri" panose="020F0502020204030204" pitchFamily="34" charset="0"/>
                <a:cs typeface="Times New Roman" panose="02020603050405020304" pitchFamily="18" charset="0"/>
              </a:rPr>
              <a:t>Category collection inheritance in TRIMIT BC category setups</a:t>
            </a:r>
            <a:endParaRPr lang="en-US" altLang="en-US" sz="1600" dirty="0"/>
          </a:p>
          <a:p>
            <a:pPr marL="285750" lvl="0" indent="-285750" eaLnBrk="0" fontAlgn="base" hangingPunct="0">
              <a:spcBef>
                <a:spcPct val="0"/>
              </a:spcBef>
              <a:spcAft>
                <a:spcPct val="0"/>
              </a:spcAft>
              <a:buFont typeface="Arial" panose="020B0604020202020204" pitchFamily="34" charset="0"/>
              <a:buChar char="•"/>
              <a:tabLst>
                <a:tab pos="6113463" algn="r"/>
              </a:tabLst>
            </a:pPr>
            <a:r>
              <a:rPr lang="en-US" altLang="en-US" sz="1600" dirty="0">
                <a:ea typeface="Calibri" panose="020F0502020204030204" pitchFamily="34" charset="0"/>
                <a:cs typeface="Times New Roman" panose="02020603050405020304" pitchFamily="18" charset="0"/>
              </a:rPr>
              <a:t>Copy category</a:t>
            </a:r>
            <a:endParaRPr lang="en-US" altLang="en-US" sz="1600" dirty="0"/>
          </a:p>
          <a:p>
            <a:pPr marL="285750" lvl="0" indent="-285750" eaLnBrk="0" fontAlgn="base" hangingPunct="0">
              <a:spcBef>
                <a:spcPct val="0"/>
              </a:spcBef>
              <a:spcAft>
                <a:spcPct val="0"/>
              </a:spcAft>
              <a:buFont typeface="Arial" panose="020B0604020202020204" pitchFamily="34" charset="0"/>
              <a:buChar char="•"/>
              <a:tabLst>
                <a:tab pos="6113463" algn="r"/>
              </a:tabLst>
            </a:pPr>
            <a:r>
              <a:rPr lang="en-US" altLang="en-US" sz="1600" dirty="0">
                <a:ea typeface="Calibri" panose="020F0502020204030204" pitchFamily="34" charset="0"/>
                <a:cs typeface="Times New Roman" panose="02020603050405020304" pitchFamily="18" charset="0"/>
              </a:rPr>
              <a:t>API users / API overview in PIR</a:t>
            </a:r>
            <a:endParaRPr lang="en-US" altLang="en-US" sz="1600" dirty="0"/>
          </a:p>
          <a:p>
            <a:pPr marL="285750" lvl="0" indent="-285750" eaLnBrk="0" fontAlgn="base" hangingPunct="0">
              <a:spcBef>
                <a:spcPct val="0"/>
              </a:spcBef>
              <a:spcAft>
                <a:spcPct val="0"/>
              </a:spcAft>
              <a:buFont typeface="Arial" panose="020B0604020202020204" pitchFamily="34" charset="0"/>
              <a:buChar char="•"/>
              <a:tabLst>
                <a:tab pos="6113463" algn="r"/>
              </a:tabLst>
            </a:pPr>
            <a:r>
              <a:rPr lang="en-US" altLang="en-US" sz="1600" dirty="0">
                <a:ea typeface="Calibri" panose="020F0502020204030204" pitchFamily="34" charset="0"/>
                <a:cs typeface="Times New Roman" panose="02020603050405020304" pitchFamily="18" charset="0"/>
              </a:rPr>
              <a:t>Create master in PIR</a:t>
            </a:r>
            <a:endParaRPr lang="en-US" altLang="en-US" sz="1600" dirty="0"/>
          </a:p>
          <a:p>
            <a:pPr marL="285750" lvl="0" indent="-285750" eaLnBrk="0" fontAlgn="base" hangingPunct="0">
              <a:spcBef>
                <a:spcPct val="0"/>
              </a:spcBef>
              <a:spcAft>
                <a:spcPct val="0"/>
              </a:spcAft>
              <a:buFont typeface="Arial" panose="020B0604020202020204" pitchFamily="34" charset="0"/>
              <a:buChar char="•"/>
              <a:tabLst>
                <a:tab pos="6113463" algn="r"/>
              </a:tabLst>
            </a:pPr>
            <a:r>
              <a:rPr lang="en-US" altLang="en-US" sz="1600" dirty="0">
                <a:ea typeface="Calibri" panose="020F0502020204030204" pitchFamily="34" charset="0"/>
                <a:cs typeface="Times New Roman" panose="02020603050405020304" pitchFamily="18" charset="0"/>
              </a:rPr>
              <a:t>Relate user to B2C</a:t>
            </a:r>
            <a:endParaRPr lang="en-US" altLang="en-US" sz="1600" dirty="0"/>
          </a:p>
          <a:p>
            <a:pPr marL="285750" lvl="0" indent="-285750" eaLnBrk="0" fontAlgn="base" hangingPunct="0">
              <a:spcBef>
                <a:spcPct val="0"/>
              </a:spcBef>
              <a:spcAft>
                <a:spcPct val="0"/>
              </a:spcAft>
              <a:buFont typeface="Arial" panose="020B0604020202020204" pitchFamily="34" charset="0"/>
              <a:buChar char="•"/>
              <a:tabLst>
                <a:tab pos="6113463" algn="r"/>
              </a:tabLst>
            </a:pPr>
            <a:r>
              <a:rPr lang="en-US" altLang="en-US" sz="1600" dirty="0">
                <a:ea typeface="Calibri" panose="020F0502020204030204" pitchFamily="34" charset="0"/>
                <a:cs typeface="Times New Roman" panose="02020603050405020304" pitchFamily="18" charset="0"/>
              </a:rPr>
              <a:t>Copy documents and check-in</a:t>
            </a:r>
          </a:p>
          <a:p>
            <a:pPr marL="285750" lvl="0" indent="-285750" eaLnBrk="0" fontAlgn="base" hangingPunct="0">
              <a:spcBef>
                <a:spcPct val="0"/>
              </a:spcBef>
              <a:spcAft>
                <a:spcPct val="0"/>
              </a:spcAft>
              <a:buFont typeface="Arial" panose="020B0604020202020204" pitchFamily="34" charset="0"/>
              <a:buChar char="•"/>
              <a:tabLst>
                <a:tab pos="6113463" algn="r"/>
              </a:tabLst>
            </a:pPr>
            <a:r>
              <a:rPr lang="en-US" altLang="en-US" sz="1600" dirty="0">
                <a:ea typeface="Calibri" panose="020F0502020204030204" pitchFamily="34" charset="0"/>
                <a:cs typeface="Times New Roman" panose="02020603050405020304" pitchFamily="18" charset="0"/>
              </a:rPr>
              <a:t>General Improvements</a:t>
            </a:r>
            <a:r>
              <a:rPr lang="en-US" altLang="en-US" sz="1600" dirty="0"/>
              <a:t> </a:t>
            </a:r>
          </a:p>
          <a:p>
            <a:endParaRPr lang="en-US" dirty="0"/>
          </a:p>
        </p:txBody>
      </p:sp>
    </p:spTree>
    <p:extLst>
      <p:ext uri="{BB962C8B-B14F-4D97-AF65-F5344CB8AC3E}">
        <p14:creationId xmlns:p14="http://schemas.microsoft.com/office/powerpoint/2010/main" val="32481713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E481-0F62-D214-4B06-BDD113357B08}"/>
              </a:ext>
            </a:extLst>
          </p:cNvPr>
          <p:cNvSpPr>
            <a:spLocks noGrp="1"/>
          </p:cNvSpPr>
          <p:nvPr>
            <p:ph type="title"/>
          </p:nvPr>
        </p:nvSpPr>
        <p:spPr/>
        <p:txBody>
          <a:bodyPr>
            <a:noAutofit/>
          </a:bodyPr>
          <a:lstStyle/>
          <a:p>
            <a:r>
              <a:rPr lang="en-GB" sz="4000" dirty="0"/>
              <a:t>What is changed in TRIMIT 20.2.XXXX</a:t>
            </a:r>
            <a:br>
              <a:rPr lang="en-GB" sz="4000" dirty="0"/>
            </a:br>
            <a:r>
              <a:rPr lang="en-GB" sz="4000" dirty="0"/>
              <a:t>on Business Central 2020 Wave 2 </a:t>
            </a:r>
            <a:br>
              <a:rPr lang="en-GB" sz="4000" dirty="0"/>
            </a:br>
            <a:r>
              <a:rPr lang="en-GB" sz="4000" dirty="0"/>
              <a:t>in comparison to TRIMIT BC13 R2 </a:t>
            </a:r>
            <a:br>
              <a:rPr lang="en-GB" sz="4000" dirty="0"/>
            </a:br>
            <a:endParaRPr lang="en-US" sz="4000" dirty="0"/>
          </a:p>
        </p:txBody>
      </p:sp>
      <p:sp>
        <p:nvSpPr>
          <p:cNvPr id="3" name="Text Placeholder 2">
            <a:extLst>
              <a:ext uri="{FF2B5EF4-FFF2-40B4-BE49-F238E27FC236}">
                <a16:creationId xmlns:a16="http://schemas.microsoft.com/office/drawing/2014/main" id="{CD6B68BA-26EF-8EF3-CC16-BD7C06B63B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640130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C422F-5F7B-462D-96E6-27A283DA7375}"/>
              </a:ext>
            </a:extLst>
          </p:cNvPr>
          <p:cNvSpPr>
            <a:spLocks noGrp="1"/>
          </p:cNvSpPr>
          <p:nvPr>
            <p:ph type="title"/>
          </p:nvPr>
        </p:nvSpPr>
        <p:spPr/>
        <p:txBody>
          <a:bodyPr/>
          <a:lstStyle/>
          <a:p>
            <a:r>
              <a:rPr lang="en-US" dirty="0"/>
              <a:t>General Remarks 20.2</a:t>
            </a:r>
          </a:p>
        </p:txBody>
      </p:sp>
      <p:sp>
        <p:nvSpPr>
          <p:cNvPr id="3" name="Content Placeholder 2">
            <a:extLst>
              <a:ext uri="{FF2B5EF4-FFF2-40B4-BE49-F238E27FC236}">
                <a16:creationId xmlns:a16="http://schemas.microsoft.com/office/drawing/2014/main" id="{448208CB-57D5-41E8-BBE7-945130AA0BF0}"/>
              </a:ext>
            </a:extLst>
          </p:cNvPr>
          <p:cNvSpPr>
            <a:spLocks noGrp="1"/>
          </p:cNvSpPr>
          <p:nvPr>
            <p:ph idx="1"/>
          </p:nvPr>
        </p:nvSpPr>
        <p:spPr/>
        <p:txBody>
          <a:bodyPr/>
          <a:lstStyle/>
          <a:p>
            <a:r>
              <a:rPr lang="en-US" dirty="0"/>
              <a:t>All TRIMIT objects will start with “</a:t>
            </a:r>
            <a:r>
              <a:rPr lang="en-US" b="1" dirty="0"/>
              <a:t>trm </a:t>
            </a:r>
            <a:r>
              <a:rPr lang="en-US" dirty="0"/>
              <a:t>“</a:t>
            </a:r>
          </a:p>
          <a:p>
            <a:r>
              <a:rPr lang="en-US" dirty="0"/>
              <a:t>All TRIMIT fields in table extensions will start with “</a:t>
            </a:r>
            <a:r>
              <a:rPr lang="en-US" b="1" dirty="0"/>
              <a:t>trm </a:t>
            </a:r>
            <a:r>
              <a:rPr lang="en-US" dirty="0"/>
              <a:t>“</a:t>
            </a:r>
          </a:p>
          <a:p>
            <a:r>
              <a:rPr lang="en-US" dirty="0"/>
              <a:t>Back to standard BC as much as possible – besides Production</a:t>
            </a:r>
          </a:p>
          <a:p>
            <a:r>
              <a:rPr lang="en-US" dirty="0"/>
              <a:t>No additional TRIMIT options in BC option fields </a:t>
            </a:r>
            <a:r>
              <a:rPr lang="en-US" dirty="0">
                <a:sym typeface="Wingdings" panose="05000000000000000000" pitchFamily="2" charset="2"/>
              </a:rPr>
              <a:t> extra fields</a:t>
            </a:r>
          </a:p>
          <a:p>
            <a:r>
              <a:rPr lang="en-US" dirty="0">
                <a:sym typeface="Wingdings" panose="05000000000000000000" pitchFamily="2" charset="2"/>
              </a:rPr>
              <a:t>Some specific TRIMIT functionality in separate Tables/Pages instead of in BC Tables/Pages</a:t>
            </a:r>
          </a:p>
        </p:txBody>
      </p:sp>
    </p:spTree>
    <p:extLst>
      <p:ext uri="{BB962C8B-B14F-4D97-AF65-F5344CB8AC3E}">
        <p14:creationId xmlns:p14="http://schemas.microsoft.com/office/powerpoint/2010/main" val="4367631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8D89B-5218-4B0E-A803-D374B00017F4}"/>
              </a:ext>
            </a:extLst>
          </p:cNvPr>
          <p:cNvSpPr>
            <a:spLocks noGrp="1"/>
          </p:cNvSpPr>
          <p:nvPr>
            <p:ph type="title"/>
          </p:nvPr>
        </p:nvSpPr>
        <p:spPr/>
        <p:txBody>
          <a:bodyPr/>
          <a:lstStyle/>
          <a:p>
            <a:r>
              <a:rPr lang="en-GB" dirty="0"/>
              <a:t>Deleted functionalities </a:t>
            </a:r>
            <a:r>
              <a:rPr lang="en-US" dirty="0"/>
              <a:t>20.2</a:t>
            </a:r>
            <a:endParaRPr lang="en-GB" dirty="0"/>
          </a:p>
        </p:txBody>
      </p:sp>
      <p:sp>
        <p:nvSpPr>
          <p:cNvPr id="3" name="Content Placeholder 2">
            <a:extLst>
              <a:ext uri="{FF2B5EF4-FFF2-40B4-BE49-F238E27FC236}">
                <a16:creationId xmlns:a16="http://schemas.microsoft.com/office/drawing/2014/main" id="{8DAE1883-B9AA-492E-90C8-1E80743BE07D}"/>
              </a:ext>
            </a:extLst>
          </p:cNvPr>
          <p:cNvSpPr>
            <a:spLocks noGrp="1"/>
          </p:cNvSpPr>
          <p:nvPr>
            <p:ph idx="1"/>
          </p:nvPr>
        </p:nvSpPr>
        <p:spPr/>
        <p:txBody>
          <a:bodyPr>
            <a:normAutofit/>
          </a:bodyPr>
          <a:lstStyle/>
          <a:p>
            <a:r>
              <a:rPr lang="en-GB" dirty="0"/>
              <a:t>Pre-Registration</a:t>
            </a:r>
          </a:p>
          <a:p>
            <a:r>
              <a:rPr lang="en-GB" dirty="0"/>
              <a:t>Extended Payment Conditions</a:t>
            </a:r>
          </a:p>
          <a:p>
            <a:r>
              <a:rPr lang="en-GB" dirty="0"/>
              <a:t>Retain Sales Orders</a:t>
            </a:r>
          </a:p>
          <a:p>
            <a:r>
              <a:rPr lang="en-GB" dirty="0"/>
              <a:t>Sub-Supplier Work in BOM Component Lines</a:t>
            </a:r>
          </a:p>
          <a:p>
            <a:r>
              <a:rPr lang="en-GB" dirty="0"/>
              <a:t>Codeunit Calls</a:t>
            </a:r>
            <a:br>
              <a:rPr lang="en-GB" dirty="0">
                <a:sym typeface="Wingdings" panose="05000000000000000000" pitchFamily="2" charset="2"/>
              </a:rPr>
            </a:br>
            <a:r>
              <a:rPr lang="en-US" dirty="0"/>
              <a:t>Use of subscribers will in many cases be a better solution.</a:t>
            </a:r>
            <a:br>
              <a:rPr lang="en-US" dirty="0"/>
            </a:br>
            <a:r>
              <a:rPr lang="en-US" dirty="0"/>
              <a:t>In all TRIMIT objects any CU Call in a procedure has been replaced by a publisher.</a:t>
            </a:r>
          </a:p>
          <a:p>
            <a:r>
              <a:rPr lang="en-GB" dirty="0"/>
              <a:t>Pre-Defined fields in many tables </a:t>
            </a:r>
            <a:r>
              <a:rPr lang="en-GB" dirty="0">
                <a:sym typeface="Wingdings" panose="05000000000000000000" pitchFamily="2" charset="2"/>
              </a:rPr>
              <a:t> needs to be done via Extensions</a:t>
            </a:r>
          </a:p>
          <a:p>
            <a:pPr marL="0" indent="0">
              <a:buNone/>
            </a:pPr>
            <a:endParaRPr lang="en-US" dirty="0"/>
          </a:p>
          <a:p>
            <a:endParaRPr lang="en-GB" dirty="0">
              <a:sym typeface="Wingdings" panose="05000000000000000000" pitchFamily="2" charset="2"/>
            </a:endParaRPr>
          </a:p>
          <a:p>
            <a:endParaRPr lang="en-GB" dirty="0"/>
          </a:p>
        </p:txBody>
      </p:sp>
    </p:spTree>
    <p:extLst>
      <p:ext uri="{BB962C8B-B14F-4D97-AF65-F5344CB8AC3E}">
        <p14:creationId xmlns:p14="http://schemas.microsoft.com/office/powerpoint/2010/main" val="35148422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DC591-CE87-44B2-841F-999F24C0F59C}"/>
              </a:ext>
            </a:extLst>
          </p:cNvPr>
          <p:cNvSpPr>
            <a:spLocks noGrp="1"/>
          </p:cNvSpPr>
          <p:nvPr>
            <p:ph type="title"/>
          </p:nvPr>
        </p:nvSpPr>
        <p:spPr/>
        <p:txBody>
          <a:bodyPr/>
          <a:lstStyle/>
          <a:p>
            <a:r>
              <a:rPr lang="en-US" dirty="0"/>
              <a:t>Deleted Functionality 20.2</a:t>
            </a:r>
          </a:p>
        </p:txBody>
      </p:sp>
      <p:sp>
        <p:nvSpPr>
          <p:cNvPr id="3" name="Content Placeholder 2">
            <a:extLst>
              <a:ext uri="{FF2B5EF4-FFF2-40B4-BE49-F238E27FC236}">
                <a16:creationId xmlns:a16="http://schemas.microsoft.com/office/drawing/2014/main" id="{D98183CB-2007-4EF0-ACE5-D4C10B7520CB}"/>
              </a:ext>
            </a:extLst>
          </p:cNvPr>
          <p:cNvSpPr>
            <a:spLocks noGrp="1"/>
          </p:cNvSpPr>
          <p:nvPr>
            <p:ph idx="1"/>
          </p:nvPr>
        </p:nvSpPr>
        <p:spPr/>
        <p:txBody>
          <a:bodyPr>
            <a:normAutofit fontScale="92500" lnSpcReduction="20000"/>
          </a:bodyPr>
          <a:lstStyle/>
          <a:p>
            <a:r>
              <a:rPr lang="en-US" dirty="0"/>
              <a:t>Reports regarding costing deleted</a:t>
            </a:r>
          </a:p>
          <a:p>
            <a:endParaRPr lang="en-US" dirty="0"/>
          </a:p>
          <a:p>
            <a:endParaRPr lang="en-US" dirty="0"/>
          </a:p>
          <a:p>
            <a:endParaRPr lang="en-US" dirty="0"/>
          </a:p>
          <a:p>
            <a:r>
              <a:rPr lang="en-GB" dirty="0">
                <a:latin typeface="+mj-lt"/>
                <a:sym typeface="Wingdings" panose="05000000000000000000" pitchFamily="2" charset="2"/>
              </a:rPr>
              <a:t>Alternative Sorting </a:t>
            </a:r>
            <a:r>
              <a:rPr lang="en-GB" dirty="0">
                <a:sym typeface="Wingdings" panose="05000000000000000000" pitchFamily="2" charset="2"/>
              </a:rPr>
              <a:t>in Languages for Care Labels Report</a:t>
            </a:r>
          </a:p>
          <a:p>
            <a:r>
              <a:rPr lang="en-GB" dirty="0">
                <a:sym typeface="Wingdings" panose="05000000000000000000" pitchFamily="2" charset="2"/>
              </a:rPr>
              <a:t>Creation/Changed Dates (Fields of TRIMIT)  Change Log</a:t>
            </a:r>
          </a:p>
          <a:p>
            <a:r>
              <a:rPr lang="en-GB" dirty="0">
                <a:sym typeface="Wingdings" panose="05000000000000000000" pitchFamily="2" charset="2"/>
              </a:rPr>
              <a:t>No Caption for </a:t>
            </a:r>
            <a:r>
              <a:rPr lang="en-GB" b="1" dirty="0">
                <a:latin typeface="+mj-lt"/>
                <a:sym typeface="Wingdings" panose="05000000000000000000" pitchFamily="2" charset="2"/>
              </a:rPr>
              <a:t>Item Category </a:t>
            </a:r>
            <a:r>
              <a:rPr lang="en-GB" dirty="0">
                <a:sym typeface="Wingdings" panose="05000000000000000000" pitchFamily="2" charset="2"/>
              </a:rPr>
              <a:t>anymore</a:t>
            </a:r>
          </a:p>
          <a:p>
            <a:r>
              <a:rPr lang="en-US" dirty="0"/>
              <a:t>Contact: </a:t>
            </a:r>
            <a:r>
              <a:rPr lang="en-US" dirty="0">
                <a:latin typeface="+mj-lt"/>
              </a:rPr>
              <a:t>Customer Type </a:t>
            </a:r>
            <a:r>
              <a:rPr lang="en-US" dirty="0"/>
              <a:t>and </a:t>
            </a:r>
            <a:r>
              <a:rPr lang="en-US" dirty="0">
                <a:latin typeface="+mj-lt"/>
              </a:rPr>
              <a:t>Vendor Type </a:t>
            </a:r>
            <a:r>
              <a:rPr lang="en-US" dirty="0">
                <a:sym typeface="Wingdings" panose="05000000000000000000" pitchFamily="2" charset="2"/>
              </a:rPr>
              <a:t> Customization</a:t>
            </a:r>
          </a:p>
          <a:p>
            <a:r>
              <a:rPr lang="en-US" dirty="0">
                <a:latin typeface="+mj-lt"/>
                <a:sym typeface="Wingdings" panose="05000000000000000000" pitchFamily="2" charset="2"/>
              </a:rPr>
              <a:t>Type</a:t>
            </a:r>
            <a:r>
              <a:rPr lang="en-US" dirty="0">
                <a:sym typeface="Wingdings" panose="05000000000000000000" pitchFamily="2" charset="2"/>
              </a:rPr>
              <a:t> in Customer and Vendor  Customization</a:t>
            </a:r>
          </a:p>
          <a:p>
            <a:r>
              <a:rPr lang="en-US" dirty="0"/>
              <a:t>When a customer is blocked it was possible to create Quotes. This is no longer an option - back to BC std.</a:t>
            </a:r>
            <a:br>
              <a:rPr lang="en-US" dirty="0"/>
            </a:br>
            <a:endParaRPr lang="en-US" dirty="0"/>
          </a:p>
        </p:txBody>
      </p:sp>
      <p:pic>
        <p:nvPicPr>
          <p:cNvPr id="4" name="Picture 3">
            <a:extLst>
              <a:ext uri="{FF2B5EF4-FFF2-40B4-BE49-F238E27FC236}">
                <a16:creationId xmlns:a16="http://schemas.microsoft.com/office/drawing/2014/main" id="{7B6049DB-E15F-477B-AC9C-1A8894D5708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04114" y="2098926"/>
            <a:ext cx="2916561" cy="1056722"/>
          </a:xfrm>
          <a:prstGeom prst="rect">
            <a:avLst/>
          </a:prstGeom>
          <a:noFill/>
          <a:ln>
            <a:noFill/>
          </a:ln>
        </p:spPr>
      </p:pic>
    </p:spTree>
    <p:extLst>
      <p:ext uri="{BB962C8B-B14F-4D97-AF65-F5344CB8AC3E}">
        <p14:creationId xmlns:p14="http://schemas.microsoft.com/office/powerpoint/2010/main" val="17376019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48BC6-8997-4B16-B4AA-9E891CD88E00}"/>
              </a:ext>
            </a:extLst>
          </p:cNvPr>
          <p:cNvSpPr>
            <a:spLocks noGrp="1"/>
          </p:cNvSpPr>
          <p:nvPr>
            <p:ph type="title"/>
          </p:nvPr>
        </p:nvSpPr>
        <p:spPr/>
        <p:txBody>
          <a:bodyPr/>
          <a:lstStyle/>
          <a:p>
            <a:r>
              <a:rPr lang="en-US" dirty="0"/>
              <a:t>Deleted Functionality 20.2</a:t>
            </a:r>
          </a:p>
        </p:txBody>
      </p:sp>
      <p:sp>
        <p:nvSpPr>
          <p:cNvPr id="3" name="Content Placeholder 2">
            <a:extLst>
              <a:ext uri="{FF2B5EF4-FFF2-40B4-BE49-F238E27FC236}">
                <a16:creationId xmlns:a16="http://schemas.microsoft.com/office/drawing/2014/main" id="{F09E8FB5-3476-4969-AE09-17279C2D70F2}"/>
              </a:ext>
            </a:extLst>
          </p:cNvPr>
          <p:cNvSpPr>
            <a:spLocks noGrp="1"/>
          </p:cNvSpPr>
          <p:nvPr>
            <p:ph idx="1"/>
          </p:nvPr>
        </p:nvSpPr>
        <p:spPr/>
        <p:txBody>
          <a:bodyPr>
            <a:normAutofit lnSpcReduction="10000"/>
          </a:bodyPr>
          <a:lstStyle/>
          <a:p>
            <a:r>
              <a:rPr lang="en-US" sz="2400" dirty="0"/>
              <a:t>Tariff Numbers – field </a:t>
            </a:r>
            <a:r>
              <a:rPr lang="en-US" sz="2400" b="1" dirty="0">
                <a:latin typeface="+mj-lt"/>
              </a:rPr>
              <a:t>Conversion Rate</a:t>
            </a:r>
          </a:p>
          <a:p>
            <a:r>
              <a:rPr lang="en-US" sz="2400" dirty="0"/>
              <a:t>No Negative Stock possible anymore when posting Transfer orders </a:t>
            </a:r>
          </a:p>
          <a:p>
            <a:r>
              <a:rPr lang="en-US" sz="2400" dirty="0"/>
              <a:t>Sales Posting Journal</a:t>
            </a:r>
          </a:p>
          <a:p>
            <a:r>
              <a:rPr lang="en-US" sz="2400" dirty="0"/>
              <a:t>Tasklet Factory changes and objects</a:t>
            </a:r>
          </a:p>
          <a:p>
            <a:r>
              <a:rPr lang="en-US" sz="2400" b="1" dirty="0">
                <a:latin typeface="+mj-lt"/>
              </a:rPr>
              <a:t>Include Credit Memo </a:t>
            </a:r>
            <a:r>
              <a:rPr lang="en-US" sz="2400" dirty="0"/>
              <a:t>in Finance Charge Terms</a:t>
            </a:r>
          </a:p>
          <a:p>
            <a:r>
              <a:rPr lang="en-US" sz="2400" b="1" dirty="0">
                <a:latin typeface="+mj-lt"/>
              </a:rPr>
              <a:t>General Journal Template Type </a:t>
            </a:r>
            <a:r>
              <a:rPr lang="en-US" sz="2400" b="1" i="1" dirty="0"/>
              <a:t>Commission </a:t>
            </a:r>
            <a:r>
              <a:rPr lang="en-US" sz="2400" dirty="0"/>
              <a:t>for the Commission Settlement.</a:t>
            </a:r>
          </a:p>
          <a:p>
            <a:r>
              <a:rPr lang="en-US" sz="2400" b="1" dirty="0">
                <a:latin typeface="+mj-lt"/>
              </a:rPr>
              <a:t>Matrix Distribution Code </a:t>
            </a:r>
            <a:r>
              <a:rPr lang="en-US" sz="2400" dirty="0"/>
              <a:t>in the </a:t>
            </a:r>
            <a:r>
              <a:rPr lang="en-US" sz="2400" b="1" i="1" dirty="0"/>
              <a:t>VarDim Variants </a:t>
            </a:r>
            <a:r>
              <a:rPr lang="en-US" sz="2400" dirty="0"/>
              <a:t>when choosing the Variants for a Master.</a:t>
            </a:r>
          </a:p>
          <a:p>
            <a:r>
              <a:rPr lang="en-US" sz="2400" b="1" dirty="0">
                <a:latin typeface="+mj-lt"/>
              </a:rPr>
              <a:t>Contribution Ratio Group </a:t>
            </a:r>
            <a:r>
              <a:rPr lang="en-US" sz="2400" dirty="0"/>
              <a:t>has been deleted from Master/Item, and therefore also the option </a:t>
            </a:r>
            <a:r>
              <a:rPr lang="en-US" sz="2400" b="1" i="1" dirty="0"/>
              <a:t>GM </a:t>
            </a:r>
            <a:r>
              <a:rPr lang="en-US" sz="2400" b="1" dirty="0"/>
              <a:t>for </a:t>
            </a:r>
            <a:r>
              <a:rPr lang="en-US" sz="2400" dirty="0">
                <a:latin typeface="+mj-lt"/>
              </a:rPr>
              <a:t>Price/Profit Calculation</a:t>
            </a:r>
          </a:p>
          <a:p>
            <a:endParaRPr lang="en-US" dirty="0"/>
          </a:p>
        </p:txBody>
      </p:sp>
    </p:spTree>
    <p:extLst>
      <p:ext uri="{BB962C8B-B14F-4D97-AF65-F5344CB8AC3E}">
        <p14:creationId xmlns:p14="http://schemas.microsoft.com/office/powerpoint/2010/main" val="26346337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59C57-4C6A-4737-BA78-3C3DAE340016}"/>
              </a:ext>
            </a:extLst>
          </p:cNvPr>
          <p:cNvSpPr>
            <a:spLocks noGrp="1"/>
          </p:cNvSpPr>
          <p:nvPr>
            <p:ph type="title"/>
          </p:nvPr>
        </p:nvSpPr>
        <p:spPr/>
        <p:txBody>
          <a:bodyPr/>
          <a:lstStyle/>
          <a:p>
            <a:r>
              <a:rPr lang="en-US" dirty="0"/>
              <a:t>Replaced Functionality 20.2</a:t>
            </a:r>
          </a:p>
        </p:txBody>
      </p:sp>
      <p:sp>
        <p:nvSpPr>
          <p:cNvPr id="3" name="Content Placeholder 2">
            <a:extLst>
              <a:ext uri="{FF2B5EF4-FFF2-40B4-BE49-F238E27FC236}">
                <a16:creationId xmlns:a16="http://schemas.microsoft.com/office/drawing/2014/main" id="{5D02465B-0D6A-47EA-BB86-F5F42D6A1713}"/>
              </a:ext>
            </a:extLst>
          </p:cNvPr>
          <p:cNvSpPr>
            <a:spLocks noGrp="1"/>
          </p:cNvSpPr>
          <p:nvPr>
            <p:ph idx="1"/>
          </p:nvPr>
        </p:nvSpPr>
        <p:spPr/>
        <p:txBody>
          <a:bodyPr>
            <a:normAutofit fontScale="92500" lnSpcReduction="20000"/>
          </a:bodyPr>
          <a:lstStyle/>
          <a:p>
            <a:r>
              <a:rPr lang="en-US" sz="2400" dirty="0"/>
              <a:t>TRIMIT Standard Unit Cost Globally </a:t>
            </a:r>
            <a:r>
              <a:rPr lang="en-US" sz="2400" dirty="0">
                <a:sym typeface="Wingdings" panose="05000000000000000000" pitchFamily="2" charset="2"/>
              </a:rPr>
              <a:t> standard BC </a:t>
            </a:r>
            <a:r>
              <a:rPr lang="en-US" sz="2400" b="1" dirty="0">
                <a:latin typeface="+mj-lt"/>
                <a:sym typeface="Wingdings" panose="05000000000000000000" pitchFamily="2" charset="2"/>
              </a:rPr>
              <a:t>Costing Method</a:t>
            </a:r>
            <a:r>
              <a:rPr lang="en-US" sz="2400" dirty="0">
                <a:latin typeface="+mj-lt"/>
                <a:sym typeface="Wingdings" panose="05000000000000000000" pitchFamily="2" charset="2"/>
              </a:rPr>
              <a:t> </a:t>
            </a:r>
            <a:r>
              <a:rPr lang="en-US" sz="2400" i="1" dirty="0">
                <a:sym typeface="Wingdings" panose="05000000000000000000" pitchFamily="2" charset="2"/>
              </a:rPr>
              <a:t>Standard </a:t>
            </a:r>
            <a:r>
              <a:rPr lang="en-US" sz="2400" dirty="0">
                <a:sym typeface="Wingdings" panose="05000000000000000000" pitchFamily="2" charset="2"/>
              </a:rPr>
              <a:t>on Master/Item. Therefore costing principles</a:t>
            </a:r>
            <a:r>
              <a:rPr lang="en-GB" sz="2400" dirty="0">
                <a:sym typeface="Wingdings" panose="05000000000000000000" pitchFamily="2" charset="2"/>
              </a:rPr>
              <a:t> back to standard BC. </a:t>
            </a:r>
            <a:br>
              <a:rPr lang="en-GB" sz="2400" dirty="0">
                <a:sym typeface="Wingdings" panose="05000000000000000000" pitchFamily="2" charset="2"/>
              </a:rPr>
            </a:br>
            <a:r>
              <a:rPr lang="en-GB" sz="2400" dirty="0">
                <a:sym typeface="Wingdings" panose="05000000000000000000" pitchFamily="2" charset="2"/>
              </a:rPr>
              <a:t>But we will keep the </a:t>
            </a:r>
            <a:r>
              <a:rPr lang="en-GB" sz="2400" b="1" dirty="0">
                <a:latin typeface="+mj-lt"/>
                <a:sym typeface="Wingdings" panose="05000000000000000000" pitchFamily="2" charset="2"/>
              </a:rPr>
              <a:t>Calculated Unit Cost </a:t>
            </a:r>
            <a:r>
              <a:rPr lang="en-GB" sz="2400" dirty="0">
                <a:sym typeface="Wingdings" panose="05000000000000000000" pitchFamily="2" charset="2"/>
              </a:rPr>
              <a:t>fields in Items as a base for </a:t>
            </a:r>
            <a:r>
              <a:rPr lang="en-GB" sz="2400" dirty="0">
                <a:latin typeface="+mj-lt"/>
                <a:sym typeface="Wingdings" panose="05000000000000000000" pitchFamily="2" charset="2"/>
              </a:rPr>
              <a:t>(</a:t>
            </a:r>
            <a:r>
              <a:rPr lang="en-GB" sz="2400" b="1" dirty="0">
                <a:latin typeface="+mj-lt"/>
                <a:sym typeface="Wingdings" panose="05000000000000000000" pitchFamily="2" charset="2"/>
              </a:rPr>
              <a:t>Standard) Unit Cost</a:t>
            </a:r>
            <a:r>
              <a:rPr lang="en-GB" sz="2400" b="1" dirty="0">
                <a:sym typeface="Wingdings" panose="05000000000000000000" pitchFamily="2" charset="2"/>
              </a:rPr>
              <a:t>, </a:t>
            </a:r>
            <a:r>
              <a:rPr lang="en-GB" sz="2400" dirty="0">
                <a:sym typeface="Wingdings" panose="05000000000000000000" pitchFamily="2" charset="2"/>
              </a:rPr>
              <a:t>and can still use report </a:t>
            </a:r>
            <a:r>
              <a:rPr lang="en-GB" sz="2400" b="1" dirty="0">
                <a:latin typeface="+mj-lt"/>
                <a:sym typeface="Wingdings" panose="05000000000000000000" pitchFamily="2" charset="2"/>
              </a:rPr>
              <a:t>Unit Cost Revaluation Report</a:t>
            </a:r>
            <a:r>
              <a:rPr lang="en-GB" sz="2400" dirty="0">
                <a:latin typeface="+mj-lt"/>
                <a:sym typeface="Wingdings" panose="05000000000000000000" pitchFamily="2" charset="2"/>
              </a:rPr>
              <a:t> </a:t>
            </a:r>
            <a:r>
              <a:rPr lang="en-GB" sz="2400" dirty="0">
                <a:sym typeface="Wingdings" panose="05000000000000000000" pitchFamily="2" charset="2"/>
              </a:rPr>
              <a:t>for revaluation.</a:t>
            </a:r>
          </a:p>
          <a:p>
            <a:r>
              <a:rPr lang="en-US" sz="2400" dirty="0"/>
              <a:t>Inventory Posting Setup – all TRIMIT fields besides </a:t>
            </a:r>
            <a:r>
              <a:rPr lang="en-US" sz="2400" b="1" dirty="0">
                <a:latin typeface="+mj-lt"/>
              </a:rPr>
              <a:t>Config.Variance Value </a:t>
            </a:r>
            <a:r>
              <a:rPr lang="en-US" sz="2400" dirty="0"/>
              <a:t>have been deleted. Production Postings will now be posted to the default BC G/L Accounts; so you need to fill them</a:t>
            </a:r>
            <a:endParaRPr lang="en-GB" sz="2400" dirty="0"/>
          </a:p>
          <a:p>
            <a:r>
              <a:rPr lang="en-US" sz="2400" dirty="0"/>
              <a:t>TRIMIT Unit of Measure </a:t>
            </a:r>
            <a:r>
              <a:rPr lang="en-US" sz="2400" dirty="0">
                <a:sym typeface="Wingdings" panose="05000000000000000000" pitchFamily="2" charset="2"/>
              </a:rPr>
              <a:t> standard BC </a:t>
            </a:r>
            <a:r>
              <a:rPr lang="en-US" sz="2400" b="1" dirty="0">
                <a:latin typeface="+mj-lt"/>
                <a:sym typeface="Wingdings" panose="05000000000000000000" pitchFamily="2" charset="2"/>
              </a:rPr>
              <a:t>Item Unit of Measure</a:t>
            </a:r>
            <a:endParaRPr lang="en-US" sz="2400" b="1" dirty="0">
              <a:latin typeface="+mj-lt"/>
            </a:endParaRPr>
          </a:p>
          <a:p>
            <a:r>
              <a:rPr lang="en-US" sz="2400" dirty="0">
                <a:latin typeface="+mj-lt"/>
              </a:rPr>
              <a:t>Unit Cost Rounding Precision </a:t>
            </a:r>
            <a:r>
              <a:rPr lang="en-US" sz="2400" dirty="0"/>
              <a:t>in Inventory Setup </a:t>
            </a:r>
            <a:r>
              <a:rPr lang="en-US" sz="2400" dirty="0">
                <a:sym typeface="Wingdings" panose="05000000000000000000" pitchFamily="2" charset="2"/>
              </a:rPr>
              <a:t> </a:t>
            </a:r>
            <a:r>
              <a:rPr lang="en-US" sz="2400" b="1" dirty="0">
                <a:latin typeface="+mj-lt"/>
                <a:sym typeface="Wingdings" panose="05000000000000000000" pitchFamily="2" charset="2"/>
              </a:rPr>
              <a:t>Unit-Amount Rounding Precision (LCY)</a:t>
            </a:r>
            <a:r>
              <a:rPr lang="en-US" sz="2400" dirty="0">
                <a:sym typeface="Wingdings" panose="05000000000000000000" pitchFamily="2" charset="2"/>
              </a:rPr>
              <a:t> from General Ledger Setup</a:t>
            </a:r>
          </a:p>
          <a:p>
            <a:r>
              <a:rPr lang="en-US" sz="2400" dirty="0">
                <a:sym typeface="Wingdings" panose="05000000000000000000" pitchFamily="2" charset="2"/>
              </a:rPr>
              <a:t>Codeunit Call Fields  </a:t>
            </a:r>
            <a:r>
              <a:rPr lang="en-US" sz="2400" b="1" dirty="0">
                <a:latin typeface="+mj-lt"/>
                <a:sym typeface="Wingdings" panose="05000000000000000000" pitchFamily="2" charset="2"/>
              </a:rPr>
              <a:t>Caption Class Setup</a:t>
            </a:r>
          </a:p>
          <a:p>
            <a:r>
              <a:rPr lang="en-US" sz="2400" dirty="0"/>
              <a:t>Replenishment System option </a:t>
            </a:r>
            <a:r>
              <a:rPr lang="en-US" sz="2400" i="1" dirty="0"/>
              <a:t>Automatic</a:t>
            </a:r>
            <a:r>
              <a:rPr lang="en-US" sz="2400" dirty="0"/>
              <a:t> </a:t>
            </a:r>
            <a:r>
              <a:rPr lang="en-US" sz="2400" dirty="0">
                <a:sym typeface="Wingdings" panose="05000000000000000000" pitchFamily="2" charset="2"/>
              </a:rPr>
              <a:t> new field </a:t>
            </a:r>
            <a:r>
              <a:rPr lang="en-US" sz="2400" b="1" dirty="0">
                <a:latin typeface="+mj-lt"/>
                <a:sym typeface="Wingdings" panose="05000000000000000000" pitchFamily="2" charset="2"/>
              </a:rPr>
              <a:t>Automatic Replenishment</a:t>
            </a:r>
          </a:p>
          <a:p>
            <a:endParaRPr lang="en-US" sz="2400" b="1" dirty="0">
              <a:sym typeface="Wingdings" panose="05000000000000000000" pitchFamily="2" charset="2"/>
            </a:endParaRPr>
          </a:p>
          <a:p>
            <a:endParaRPr lang="en-US" sz="2400" b="1" dirty="0">
              <a:sym typeface="Wingdings" panose="05000000000000000000" pitchFamily="2" charset="2"/>
            </a:endParaRPr>
          </a:p>
          <a:p>
            <a:endParaRPr lang="en-GB" b="1" dirty="0"/>
          </a:p>
          <a:p>
            <a:endParaRPr lang="en-US" dirty="0"/>
          </a:p>
        </p:txBody>
      </p:sp>
    </p:spTree>
    <p:extLst>
      <p:ext uri="{BB962C8B-B14F-4D97-AF65-F5344CB8AC3E}">
        <p14:creationId xmlns:p14="http://schemas.microsoft.com/office/powerpoint/2010/main" val="2869202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D02CB-BE0B-468B-B61C-A976B58D6B5A}"/>
              </a:ext>
            </a:extLst>
          </p:cNvPr>
          <p:cNvSpPr>
            <a:spLocks noGrp="1"/>
          </p:cNvSpPr>
          <p:nvPr>
            <p:ph type="title"/>
          </p:nvPr>
        </p:nvSpPr>
        <p:spPr/>
        <p:txBody>
          <a:bodyPr/>
          <a:lstStyle/>
          <a:p>
            <a:r>
              <a:rPr lang="en-US" dirty="0"/>
              <a:t>Replaced Functionality 20.2</a:t>
            </a:r>
          </a:p>
        </p:txBody>
      </p:sp>
      <p:sp>
        <p:nvSpPr>
          <p:cNvPr id="3" name="Content Placeholder 2">
            <a:extLst>
              <a:ext uri="{FF2B5EF4-FFF2-40B4-BE49-F238E27FC236}">
                <a16:creationId xmlns:a16="http://schemas.microsoft.com/office/drawing/2014/main" id="{7B80F57A-962E-4902-930B-1D4DE857B772}"/>
              </a:ext>
            </a:extLst>
          </p:cNvPr>
          <p:cNvSpPr>
            <a:spLocks noGrp="1"/>
          </p:cNvSpPr>
          <p:nvPr>
            <p:ph idx="1"/>
          </p:nvPr>
        </p:nvSpPr>
        <p:spPr/>
        <p:txBody>
          <a:bodyPr>
            <a:normAutofit/>
          </a:bodyPr>
          <a:lstStyle/>
          <a:p>
            <a:r>
              <a:rPr lang="en-US" b="1" dirty="0">
                <a:latin typeface="+mj-lt"/>
                <a:sym typeface="Wingdings" panose="05000000000000000000" pitchFamily="2" charset="2"/>
              </a:rPr>
              <a:t>Company Calendar </a:t>
            </a:r>
            <a:r>
              <a:rPr lang="en-US" dirty="0">
                <a:sym typeface="Wingdings" panose="05000000000000000000" pitchFamily="2" charset="2"/>
              </a:rPr>
              <a:t> Base Calendar of BC</a:t>
            </a:r>
            <a:endParaRPr lang="en-US" b="1" dirty="0">
              <a:sym typeface="Wingdings" panose="05000000000000000000" pitchFamily="2" charset="2"/>
            </a:endParaRPr>
          </a:p>
          <a:p>
            <a:r>
              <a:rPr lang="en-GB" dirty="0">
                <a:sym typeface="Wingdings" panose="05000000000000000000" pitchFamily="2" charset="2"/>
              </a:rPr>
              <a:t>Sales Prices </a:t>
            </a:r>
            <a:r>
              <a:rPr lang="en-GB" b="1" dirty="0">
                <a:latin typeface="+mj-lt"/>
                <a:sym typeface="Wingdings" panose="05000000000000000000" pitchFamily="2" charset="2"/>
              </a:rPr>
              <a:t>Type</a:t>
            </a:r>
            <a:r>
              <a:rPr lang="en-GB" dirty="0">
                <a:sym typeface="Wingdings" panose="05000000000000000000" pitchFamily="2" charset="2"/>
              </a:rPr>
              <a:t> options </a:t>
            </a:r>
            <a:r>
              <a:rPr lang="en-GB" i="1" dirty="0">
                <a:sym typeface="Wingdings" panose="05000000000000000000" pitchFamily="2" charset="2"/>
              </a:rPr>
              <a:t>Company Group, Chain, Bill-to, Campaign Price List</a:t>
            </a:r>
            <a:r>
              <a:rPr lang="en-GB" dirty="0">
                <a:sym typeface="Wingdings" panose="05000000000000000000" pitchFamily="2" charset="2"/>
              </a:rPr>
              <a:t> are deleted</a:t>
            </a:r>
            <a:r>
              <a:rPr lang="en-GB" i="1" dirty="0">
                <a:sym typeface="Wingdings" panose="05000000000000000000" pitchFamily="2" charset="2"/>
              </a:rPr>
              <a:t>. </a:t>
            </a:r>
            <a:br>
              <a:rPr lang="en-GB" i="1" dirty="0">
                <a:sym typeface="Wingdings" panose="05000000000000000000" pitchFamily="2" charset="2"/>
              </a:rPr>
            </a:br>
            <a:r>
              <a:rPr lang="en-GB" dirty="0">
                <a:sym typeface="Wingdings" panose="05000000000000000000" pitchFamily="2" charset="2"/>
              </a:rPr>
              <a:t>If </a:t>
            </a:r>
            <a:r>
              <a:rPr lang="en-GB" b="1" dirty="0">
                <a:latin typeface="+mj-lt"/>
                <a:sym typeface="Wingdings" panose="05000000000000000000" pitchFamily="2" charset="2"/>
              </a:rPr>
              <a:t>Type</a:t>
            </a:r>
            <a:r>
              <a:rPr lang="en-GB" dirty="0">
                <a:sym typeface="Wingdings" panose="05000000000000000000" pitchFamily="2" charset="2"/>
              </a:rPr>
              <a:t> is </a:t>
            </a:r>
            <a:r>
              <a:rPr lang="en-GB" i="1" dirty="0">
                <a:sym typeface="Wingdings" panose="05000000000000000000" pitchFamily="2" charset="2"/>
              </a:rPr>
              <a:t>Customer</a:t>
            </a:r>
            <a:r>
              <a:rPr lang="en-GB" dirty="0">
                <a:sym typeface="Wingdings" panose="05000000000000000000" pitchFamily="2" charset="2"/>
              </a:rPr>
              <a:t> it will search for </a:t>
            </a:r>
            <a:r>
              <a:rPr lang="en-GB" i="1" dirty="0">
                <a:sym typeface="Wingdings" panose="05000000000000000000" pitchFamily="2" charset="2"/>
              </a:rPr>
              <a:t>Company, Bill-to, Company Group </a:t>
            </a:r>
            <a:r>
              <a:rPr lang="en-GB" dirty="0">
                <a:sym typeface="Wingdings" panose="05000000000000000000" pitchFamily="2" charset="2"/>
              </a:rPr>
              <a:t>and </a:t>
            </a:r>
            <a:r>
              <a:rPr lang="en-GB" i="1" dirty="0">
                <a:sym typeface="Wingdings" panose="05000000000000000000" pitchFamily="2" charset="2"/>
              </a:rPr>
              <a:t>Chain.</a:t>
            </a:r>
            <a:br>
              <a:rPr lang="en-GB" i="1" dirty="0">
                <a:sym typeface="Wingdings" panose="05000000000000000000" pitchFamily="2" charset="2"/>
              </a:rPr>
            </a:br>
            <a:r>
              <a:rPr lang="en-GB" i="1" dirty="0">
                <a:sym typeface="Wingdings" panose="05000000000000000000" pitchFamily="2" charset="2"/>
              </a:rPr>
              <a:t>Campaign Price List </a:t>
            </a:r>
            <a:r>
              <a:rPr lang="en-GB" dirty="0">
                <a:sym typeface="Wingdings" panose="05000000000000000000" pitchFamily="2" charset="2"/>
              </a:rPr>
              <a:t>is replaced by </a:t>
            </a:r>
            <a:r>
              <a:rPr lang="en-GB" i="1" dirty="0">
                <a:sym typeface="Wingdings" panose="05000000000000000000" pitchFamily="2" charset="2"/>
              </a:rPr>
              <a:t>Campaign </a:t>
            </a:r>
            <a:r>
              <a:rPr lang="en-GB" dirty="0">
                <a:sym typeface="Wingdings" panose="05000000000000000000" pitchFamily="2" charset="2"/>
              </a:rPr>
              <a:t>but will be the same functionality</a:t>
            </a:r>
            <a:r>
              <a:rPr lang="en-GB" i="1" dirty="0">
                <a:sym typeface="Wingdings" panose="05000000000000000000" pitchFamily="2" charset="2"/>
              </a:rPr>
              <a:t>.</a:t>
            </a:r>
          </a:p>
          <a:p>
            <a:r>
              <a:rPr lang="en-GB" b="1" dirty="0">
                <a:sym typeface="Wingdings" panose="05000000000000000000" pitchFamily="2" charset="2"/>
              </a:rPr>
              <a:t>Sales Line Discount Type</a:t>
            </a:r>
            <a:r>
              <a:rPr lang="en-GB" dirty="0">
                <a:sym typeface="Wingdings" panose="05000000000000000000" pitchFamily="2" charset="2"/>
              </a:rPr>
              <a:t>, </a:t>
            </a:r>
            <a:r>
              <a:rPr lang="en-GB" i="1" dirty="0">
                <a:sym typeface="Wingdings" panose="05000000000000000000" pitchFamily="2" charset="2"/>
              </a:rPr>
              <a:t>By Bill-to</a:t>
            </a:r>
            <a:r>
              <a:rPr lang="en-GB" dirty="0">
                <a:sym typeface="Wingdings" panose="05000000000000000000" pitchFamily="2" charset="2"/>
              </a:rPr>
              <a:t>, </a:t>
            </a:r>
            <a:r>
              <a:rPr lang="en-GB" i="1" dirty="0">
                <a:sym typeface="Wingdings" panose="05000000000000000000" pitchFamily="2" charset="2"/>
              </a:rPr>
              <a:t>By Company Group</a:t>
            </a:r>
            <a:r>
              <a:rPr lang="en-GB" dirty="0">
                <a:sym typeface="Wingdings" panose="05000000000000000000" pitchFamily="2" charset="2"/>
              </a:rPr>
              <a:t>, </a:t>
            </a:r>
            <a:r>
              <a:rPr lang="en-GB" i="1" dirty="0">
                <a:sym typeface="Wingdings" panose="05000000000000000000" pitchFamily="2" charset="2"/>
              </a:rPr>
              <a:t>By Chain</a:t>
            </a:r>
            <a:r>
              <a:rPr lang="en-GB" dirty="0">
                <a:sym typeface="Wingdings" panose="05000000000000000000" pitchFamily="2" charset="2"/>
              </a:rPr>
              <a:t>, </a:t>
            </a:r>
            <a:r>
              <a:rPr lang="en-GB" i="1" dirty="0">
                <a:sym typeface="Wingdings" panose="05000000000000000000" pitchFamily="2" charset="2"/>
              </a:rPr>
              <a:t>By Country </a:t>
            </a:r>
            <a:r>
              <a:rPr lang="en-GB" dirty="0">
                <a:sym typeface="Wingdings" panose="05000000000000000000" pitchFamily="2" charset="2"/>
              </a:rPr>
              <a:t>will be deleted (see Sales Price </a:t>
            </a:r>
            <a:r>
              <a:rPr lang="en-GB" b="1" dirty="0">
                <a:latin typeface="+mj-lt"/>
                <a:sym typeface="Wingdings" panose="05000000000000000000" pitchFamily="2" charset="2"/>
              </a:rPr>
              <a:t>Type</a:t>
            </a:r>
            <a:r>
              <a:rPr lang="en-GB" dirty="0">
                <a:sym typeface="Wingdings" panose="05000000000000000000" pitchFamily="2" charset="2"/>
              </a:rPr>
              <a:t>). Now needs to be entered via the Sales Line Discount Types (not via Master, Item or Customer anymore)</a:t>
            </a:r>
          </a:p>
          <a:p>
            <a:endParaRPr lang="en-US" dirty="0"/>
          </a:p>
        </p:txBody>
      </p:sp>
    </p:spTree>
    <p:extLst>
      <p:ext uri="{BB962C8B-B14F-4D97-AF65-F5344CB8AC3E}">
        <p14:creationId xmlns:p14="http://schemas.microsoft.com/office/powerpoint/2010/main" val="42401764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89D45-605B-4FA9-85EE-F441971334D7}"/>
              </a:ext>
            </a:extLst>
          </p:cNvPr>
          <p:cNvSpPr>
            <a:spLocks noGrp="1"/>
          </p:cNvSpPr>
          <p:nvPr>
            <p:ph type="title"/>
          </p:nvPr>
        </p:nvSpPr>
        <p:spPr/>
        <p:txBody>
          <a:bodyPr/>
          <a:lstStyle/>
          <a:p>
            <a:r>
              <a:rPr lang="en-US" dirty="0"/>
              <a:t>Replaced Functionality 20.2</a:t>
            </a:r>
          </a:p>
        </p:txBody>
      </p:sp>
      <p:sp>
        <p:nvSpPr>
          <p:cNvPr id="3" name="Content Placeholder 2">
            <a:extLst>
              <a:ext uri="{FF2B5EF4-FFF2-40B4-BE49-F238E27FC236}">
                <a16:creationId xmlns:a16="http://schemas.microsoft.com/office/drawing/2014/main" id="{D65ED50B-C45F-4C25-90D0-2216DF6BDA69}"/>
              </a:ext>
            </a:extLst>
          </p:cNvPr>
          <p:cNvSpPr>
            <a:spLocks noGrp="1"/>
          </p:cNvSpPr>
          <p:nvPr>
            <p:ph idx="1"/>
          </p:nvPr>
        </p:nvSpPr>
        <p:spPr/>
        <p:txBody>
          <a:bodyPr>
            <a:normAutofit fontScale="92500" lnSpcReduction="20000"/>
          </a:bodyPr>
          <a:lstStyle/>
          <a:p>
            <a:r>
              <a:rPr lang="en-US" sz="2000" dirty="0"/>
              <a:t>Production Setup fields renamed</a:t>
            </a:r>
          </a:p>
          <a:p>
            <a:endParaRPr lang="en-US" sz="2000" dirty="0"/>
          </a:p>
          <a:p>
            <a:endParaRPr lang="en-US" sz="2000" dirty="0"/>
          </a:p>
          <a:p>
            <a:r>
              <a:rPr lang="en-US" sz="2000" dirty="0"/>
              <a:t>Customer Price Group: TRIMIT Fields now in separate </a:t>
            </a:r>
            <a:r>
              <a:rPr lang="en-US" sz="2000" b="1" dirty="0">
                <a:latin typeface="+mj-lt"/>
              </a:rPr>
              <a:t>Price Group Parameters</a:t>
            </a:r>
            <a:r>
              <a:rPr lang="en-US" sz="2000" b="1" i="1" dirty="0"/>
              <a:t>.</a:t>
            </a:r>
          </a:p>
          <a:p>
            <a:r>
              <a:rPr lang="en-US" sz="2000" dirty="0"/>
              <a:t>Costing Method </a:t>
            </a:r>
            <a:r>
              <a:rPr lang="en-US" sz="2000" i="1" dirty="0"/>
              <a:t>NINO</a:t>
            </a:r>
            <a:r>
              <a:rPr lang="en-US" sz="2000" dirty="0"/>
              <a:t> replaced by  (Item) </a:t>
            </a:r>
            <a:r>
              <a:rPr lang="en-US" sz="2000" b="1" dirty="0"/>
              <a:t>Type</a:t>
            </a:r>
            <a:r>
              <a:rPr lang="en-US" sz="2000" dirty="0"/>
              <a:t> </a:t>
            </a:r>
            <a:r>
              <a:rPr lang="en-US" sz="2000" i="1" dirty="0"/>
              <a:t>Non-Inventory</a:t>
            </a:r>
          </a:p>
          <a:p>
            <a:endParaRPr lang="en-US" sz="2000" i="1" dirty="0"/>
          </a:p>
          <a:p>
            <a:endParaRPr lang="en-US" sz="2000" i="1" dirty="0"/>
          </a:p>
          <a:p>
            <a:r>
              <a:rPr lang="en-US" sz="2000" dirty="0"/>
              <a:t>Field </a:t>
            </a:r>
            <a:r>
              <a:rPr lang="en-US" sz="2000" b="1" dirty="0">
                <a:latin typeface="+mj-lt"/>
              </a:rPr>
              <a:t>Priority</a:t>
            </a:r>
            <a:r>
              <a:rPr lang="en-US" sz="2000" b="1" dirty="0"/>
              <a:t> </a:t>
            </a:r>
            <a:r>
              <a:rPr lang="en-US" sz="2000" dirty="0"/>
              <a:t>in Item Vendor removed </a:t>
            </a:r>
            <a:r>
              <a:rPr lang="en-US" sz="2000" dirty="0">
                <a:sym typeface="Wingdings" panose="05000000000000000000" pitchFamily="2" charset="2"/>
              </a:rPr>
              <a:t> New field </a:t>
            </a:r>
            <a:r>
              <a:rPr lang="en-US" sz="2000" b="1" dirty="0">
                <a:sym typeface="Wingdings" panose="05000000000000000000" pitchFamily="2" charset="2"/>
              </a:rPr>
              <a:t>Default Vendor</a:t>
            </a:r>
            <a:endParaRPr lang="en-US" sz="2000" dirty="0"/>
          </a:p>
          <a:p>
            <a:r>
              <a:rPr lang="en-US" sz="2000" dirty="0"/>
              <a:t>New report </a:t>
            </a:r>
            <a:r>
              <a:rPr lang="en-US" sz="2000" b="1" dirty="0">
                <a:latin typeface="+mj-lt"/>
              </a:rPr>
              <a:t>6036660 </a:t>
            </a:r>
            <a:r>
              <a:rPr lang="en-US" sz="2000" dirty="0">
                <a:latin typeface="+mj-lt"/>
              </a:rPr>
              <a:t>trm Adj.Exch.Rates Sales/Purch </a:t>
            </a:r>
            <a:r>
              <a:rPr lang="en-US" sz="2000" dirty="0"/>
              <a:t>instead of TRIMIT functionality added to standard report 595 Adjust Exchange Rates.</a:t>
            </a:r>
          </a:p>
          <a:p>
            <a:r>
              <a:rPr lang="en-US" sz="2000" dirty="0"/>
              <a:t>New report </a:t>
            </a:r>
            <a:r>
              <a:rPr lang="en-US" sz="2000" b="1" dirty="0">
                <a:latin typeface="+mj-lt"/>
              </a:rPr>
              <a:t>6037310</a:t>
            </a:r>
            <a:r>
              <a:rPr lang="en-US" sz="2000" dirty="0">
                <a:latin typeface="+mj-lt"/>
              </a:rPr>
              <a:t> </a:t>
            </a:r>
            <a:r>
              <a:rPr lang="en-US" sz="2000" b="1" dirty="0">
                <a:latin typeface="+mj-lt"/>
              </a:rPr>
              <a:t>trm WhseSource Create Doc. </a:t>
            </a:r>
            <a:r>
              <a:rPr lang="en-US" sz="2000" dirty="0"/>
              <a:t>created instead of TRIMIT functionality added to standard report 7305 Whse.-Source - Create Document</a:t>
            </a:r>
          </a:p>
          <a:p>
            <a:r>
              <a:rPr lang="en-US" sz="2000" dirty="0"/>
              <a:t>Profile (Role Center) </a:t>
            </a:r>
            <a:r>
              <a:rPr lang="en-US" sz="2000" b="1" dirty="0"/>
              <a:t>TRM_SB_WEB TRIMIT </a:t>
            </a:r>
            <a:r>
              <a:rPr lang="en-US" sz="2000" dirty="0"/>
              <a:t>Small Business WebClient is now renamed and replaces the old TRM_SB TRIMIT Small Business</a:t>
            </a:r>
            <a:endParaRPr lang="en-US" dirty="0"/>
          </a:p>
        </p:txBody>
      </p:sp>
      <p:pic>
        <p:nvPicPr>
          <p:cNvPr id="4" name="Picture 3">
            <a:extLst>
              <a:ext uri="{FF2B5EF4-FFF2-40B4-BE49-F238E27FC236}">
                <a16:creationId xmlns:a16="http://schemas.microsoft.com/office/drawing/2014/main" id="{B3715B56-615C-4677-8636-2D6C9C7C5BAA}"/>
              </a:ext>
            </a:extLst>
          </p:cNvPr>
          <p:cNvPicPr>
            <a:picLocks noChangeAspect="1"/>
          </p:cNvPicPr>
          <p:nvPr/>
        </p:nvPicPr>
        <p:blipFill>
          <a:blip r:embed="rId2"/>
          <a:stretch>
            <a:fillRect/>
          </a:stretch>
        </p:blipFill>
        <p:spPr>
          <a:xfrm>
            <a:off x="1165254" y="2065754"/>
            <a:ext cx="2602413" cy="698779"/>
          </a:xfrm>
          <a:prstGeom prst="rect">
            <a:avLst/>
          </a:prstGeom>
        </p:spPr>
      </p:pic>
      <p:pic>
        <p:nvPicPr>
          <p:cNvPr id="5" name="Picture 4">
            <a:extLst>
              <a:ext uri="{FF2B5EF4-FFF2-40B4-BE49-F238E27FC236}">
                <a16:creationId xmlns:a16="http://schemas.microsoft.com/office/drawing/2014/main" id="{C443A69D-477E-44CC-87F5-05632982467E}"/>
              </a:ext>
            </a:extLst>
          </p:cNvPr>
          <p:cNvPicPr>
            <a:picLocks noChangeAspect="1"/>
          </p:cNvPicPr>
          <p:nvPr/>
        </p:nvPicPr>
        <p:blipFill>
          <a:blip r:embed="rId3"/>
          <a:stretch>
            <a:fillRect/>
          </a:stretch>
        </p:blipFill>
        <p:spPr>
          <a:xfrm>
            <a:off x="5721092" y="1982431"/>
            <a:ext cx="3160442" cy="775594"/>
          </a:xfrm>
          <a:prstGeom prst="rect">
            <a:avLst/>
          </a:prstGeom>
        </p:spPr>
      </p:pic>
      <p:pic>
        <p:nvPicPr>
          <p:cNvPr id="6" name="Picture 5">
            <a:extLst>
              <a:ext uri="{FF2B5EF4-FFF2-40B4-BE49-F238E27FC236}">
                <a16:creationId xmlns:a16="http://schemas.microsoft.com/office/drawing/2014/main" id="{730C05B9-2E72-4940-BF86-D2F96CE7AD4B}"/>
              </a:ext>
            </a:extLst>
          </p:cNvPr>
          <p:cNvPicPr>
            <a:picLocks noChangeAspect="1"/>
          </p:cNvPicPr>
          <p:nvPr/>
        </p:nvPicPr>
        <p:blipFill>
          <a:blip r:embed="rId4"/>
          <a:stretch>
            <a:fillRect/>
          </a:stretch>
        </p:blipFill>
        <p:spPr>
          <a:xfrm>
            <a:off x="1165254" y="3429000"/>
            <a:ext cx="6463213" cy="636560"/>
          </a:xfrm>
          <a:prstGeom prst="rect">
            <a:avLst/>
          </a:prstGeom>
        </p:spPr>
      </p:pic>
    </p:spTree>
    <p:extLst>
      <p:ext uri="{BB962C8B-B14F-4D97-AF65-F5344CB8AC3E}">
        <p14:creationId xmlns:p14="http://schemas.microsoft.com/office/powerpoint/2010/main" val="1857691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fade">
                                      <p:cBhvr>
                                        <p:cTn id="36" dur="500"/>
                                        <p:tgtEl>
                                          <p:spTgt spid="3">
                                            <p:txEl>
                                              <p:pRg st="8" end="8"/>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Effect transition="in" filter="fade">
                                      <p:cBhvr>
                                        <p:cTn id="41" dur="500"/>
                                        <p:tgtEl>
                                          <p:spTgt spid="3">
                                            <p:txEl>
                                              <p:pRg st="9" end="9"/>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
                                            <p:txEl>
                                              <p:pRg st="10" end="10"/>
                                            </p:txEl>
                                          </p:spTgt>
                                        </p:tgtEl>
                                        <p:attrNameLst>
                                          <p:attrName>style.visibility</p:attrName>
                                        </p:attrNameLst>
                                      </p:cBhvr>
                                      <p:to>
                                        <p:strVal val="visible"/>
                                      </p:to>
                                    </p:set>
                                    <p:animEffect transition="in" filter="fade">
                                      <p:cBhvr>
                                        <p:cTn id="4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47623-682F-4276-B36A-A8F9A6E6B8DB}"/>
              </a:ext>
            </a:extLst>
          </p:cNvPr>
          <p:cNvSpPr>
            <a:spLocks noGrp="1"/>
          </p:cNvSpPr>
          <p:nvPr>
            <p:ph type="title"/>
          </p:nvPr>
        </p:nvSpPr>
        <p:spPr/>
        <p:txBody>
          <a:bodyPr/>
          <a:lstStyle/>
          <a:p>
            <a:r>
              <a:rPr lang="en-US" dirty="0"/>
              <a:t>Replaced Functionality 20.2</a:t>
            </a:r>
          </a:p>
        </p:txBody>
      </p:sp>
      <p:sp>
        <p:nvSpPr>
          <p:cNvPr id="3" name="Content Placeholder 2">
            <a:extLst>
              <a:ext uri="{FF2B5EF4-FFF2-40B4-BE49-F238E27FC236}">
                <a16:creationId xmlns:a16="http://schemas.microsoft.com/office/drawing/2014/main" id="{B053B1D6-BF5C-4A7A-8AAE-2AF208559721}"/>
              </a:ext>
            </a:extLst>
          </p:cNvPr>
          <p:cNvSpPr>
            <a:spLocks noGrp="1"/>
          </p:cNvSpPr>
          <p:nvPr>
            <p:ph idx="1"/>
          </p:nvPr>
        </p:nvSpPr>
        <p:spPr/>
        <p:txBody>
          <a:bodyPr/>
          <a:lstStyle/>
          <a:p>
            <a:r>
              <a:rPr lang="en-GB" dirty="0">
                <a:latin typeface="+mj-lt"/>
                <a:sym typeface="Wingdings" panose="05000000000000000000" pitchFamily="2" charset="2"/>
              </a:rPr>
              <a:t>Advanced Lookup </a:t>
            </a:r>
            <a:r>
              <a:rPr lang="en-GB" dirty="0">
                <a:sym typeface="Wingdings" panose="05000000000000000000" pitchFamily="2" charset="2"/>
              </a:rPr>
              <a:t>in Sales &amp; Receivables Setup and in Purchase &amp; Payables Setup has been replaced by </a:t>
            </a:r>
            <a:r>
              <a:rPr lang="en-GB" dirty="0">
                <a:latin typeface="+mj-lt"/>
                <a:sym typeface="Wingdings" panose="05000000000000000000" pitchFamily="2" charset="2"/>
              </a:rPr>
              <a:t>Lookup Filters </a:t>
            </a:r>
            <a:r>
              <a:rPr lang="en-GB" dirty="0">
                <a:sym typeface="Wingdings" panose="05000000000000000000" pitchFamily="2" charset="2"/>
              </a:rPr>
              <a:t>in an Order Type</a:t>
            </a:r>
          </a:p>
          <a:p>
            <a:r>
              <a:rPr lang="en-US" dirty="0">
                <a:latin typeface="+mj-lt"/>
              </a:rPr>
              <a:t>Report Layout Settings </a:t>
            </a:r>
            <a:r>
              <a:rPr lang="en-US" dirty="0"/>
              <a:t>to set all kind of parameters for the TRIMIT Reports that determine how the document is printed. This will replace the Variables that were set in the C/AL Code of these Reports.</a:t>
            </a:r>
          </a:p>
          <a:p>
            <a:pPr lvl="1"/>
            <a:r>
              <a:rPr lang="en-US" dirty="0"/>
              <a:t>Sales Quote, Sales Order, Sales Shipment, Sales Invoice, Sales Credit Memo, Pick Document per Order, Purchase Order (6036700 – 6036730)</a:t>
            </a:r>
          </a:p>
          <a:p>
            <a:endParaRPr lang="en-GB" dirty="0">
              <a:latin typeface="+mj-lt"/>
            </a:endParaRPr>
          </a:p>
          <a:p>
            <a:endParaRPr lang="en-US" dirty="0"/>
          </a:p>
        </p:txBody>
      </p:sp>
    </p:spTree>
    <p:extLst>
      <p:ext uri="{BB962C8B-B14F-4D97-AF65-F5344CB8AC3E}">
        <p14:creationId xmlns:p14="http://schemas.microsoft.com/office/powerpoint/2010/main" val="3010331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TRIMIT 2013SP1 ERP – August 2013</a:t>
            </a:r>
          </a:p>
        </p:txBody>
      </p:sp>
      <p:sp>
        <p:nvSpPr>
          <p:cNvPr id="3" name="Text Placeholder 2"/>
          <p:cNvSpPr>
            <a:spLocks noGrp="1"/>
          </p:cNvSpPr>
          <p:nvPr>
            <p:ph idx="1"/>
          </p:nvPr>
        </p:nvSpPr>
        <p:spPr/>
        <p:txBody>
          <a:bodyPr/>
          <a:lstStyle/>
          <a:p>
            <a:r>
              <a:rPr lang="en-US" dirty="0"/>
              <a:t>Improvements Collection Management and Shipment Date Code Handling</a:t>
            </a:r>
          </a:p>
          <a:p>
            <a:r>
              <a:rPr lang="en-US" dirty="0"/>
              <a:t>“We needed the SP1 package of NAV”</a:t>
            </a:r>
          </a:p>
          <a:p>
            <a:endParaRPr lang="en-US" dirty="0"/>
          </a:p>
          <a:p>
            <a:endParaRPr lang="en-US" dirty="0"/>
          </a:p>
          <a:p>
            <a:endParaRPr lang="en-US" dirty="0"/>
          </a:p>
        </p:txBody>
      </p:sp>
    </p:spTree>
    <p:extLst>
      <p:ext uri="{BB962C8B-B14F-4D97-AF65-F5344CB8AC3E}">
        <p14:creationId xmlns:p14="http://schemas.microsoft.com/office/powerpoint/2010/main" val="11890662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FDC75-EB99-4918-A303-7CEB416D0CA7}"/>
              </a:ext>
            </a:extLst>
          </p:cNvPr>
          <p:cNvSpPr>
            <a:spLocks noGrp="1"/>
          </p:cNvSpPr>
          <p:nvPr>
            <p:ph type="title"/>
          </p:nvPr>
        </p:nvSpPr>
        <p:spPr/>
        <p:txBody>
          <a:bodyPr/>
          <a:lstStyle/>
          <a:p>
            <a:r>
              <a:rPr lang="en-US" dirty="0"/>
              <a:t>Changed Functionality 20.2</a:t>
            </a:r>
          </a:p>
        </p:txBody>
      </p:sp>
      <p:sp>
        <p:nvSpPr>
          <p:cNvPr id="3" name="Content Placeholder 2">
            <a:extLst>
              <a:ext uri="{FF2B5EF4-FFF2-40B4-BE49-F238E27FC236}">
                <a16:creationId xmlns:a16="http://schemas.microsoft.com/office/drawing/2014/main" id="{497A8098-73E5-4B1E-9B4E-629B104EBF05}"/>
              </a:ext>
            </a:extLst>
          </p:cNvPr>
          <p:cNvSpPr>
            <a:spLocks noGrp="1"/>
          </p:cNvSpPr>
          <p:nvPr>
            <p:ph idx="1"/>
          </p:nvPr>
        </p:nvSpPr>
        <p:spPr/>
        <p:txBody>
          <a:bodyPr>
            <a:normAutofit/>
          </a:bodyPr>
          <a:lstStyle/>
          <a:p>
            <a:r>
              <a:rPr lang="en-US" sz="2400" dirty="0"/>
              <a:t>Provision Sales/Purchase - only one combination of Gen. Bus. Posting Group, Gen. Prod. Posting Group and Calculation Base Provision is allowed</a:t>
            </a:r>
          </a:p>
          <a:p>
            <a:r>
              <a:rPr lang="en-US" sz="2400" b="1" dirty="0">
                <a:latin typeface="+mj-lt"/>
              </a:rPr>
              <a:t>Calc. Base Calc Unit Cost </a:t>
            </a:r>
            <a:r>
              <a:rPr lang="en-US" sz="2400" dirty="0"/>
              <a:t>is now called </a:t>
            </a:r>
            <a:r>
              <a:rPr lang="en-US" sz="2400" b="1" dirty="0">
                <a:latin typeface="+mj-lt"/>
              </a:rPr>
              <a:t>Base Calc. Unit Cost Material</a:t>
            </a:r>
            <a:endParaRPr lang="en-US" sz="2400" dirty="0">
              <a:latin typeface="+mj-lt"/>
            </a:endParaRPr>
          </a:p>
          <a:p>
            <a:endParaRPr lang="en-US" sz="2400" dirty="0"/>
          </a:p>
          <a:p>
            <a:endParaRPr lang="en-US" sz="2400" dirty="0"/>
          </a:p>
          <a:p>
            <a:endParaRPr lang="en-US" sz="2400" dirty="0"/>
          </a:p>
          <a:p>
            <a:endParaRPr lang="en-US" sz="2400" dirty="0"/>
          </a:p>
          <a:p>
            <a:r>
              <a:rPr lang="en-US" sz="2400" b="1" dirty="0">
                <a:latin typeface="+mj-lt"/>
              </a:rPr>
              <a:t>Entry Type </a:t>
            </a:r>
            <a:r>
              <a:rPr lang="en-US" sz="2400" dirty="0"/>
              <a:t>in transaction Tables back to standard options (Purchase, Sales, Positive Adjmt., Negative Adjmt., Transfer, Output, Consumption).</a:t>
            </a:r>
          </a:p>
        </p:txBody>
      </p:sp>
      <p:pic>
        <p:nvPicPr>
          <p:cNvPr id="4" name="Picture 3">
            <a:extLst>
              <a:ext uri="{FF2B5EF4-FFF2-40B4-BE49-F238E27FC236}">
                <a16:creationId xmlns:a16="http://schemas.microsoft.com/office/drawing/2014/main" id="{98CAE772-1167-498C-B84E-43BE7B0397A3}"/>
              </a:ext>
            </a:extLst>
          </p:cNvPr>
          <p:cNvPicPr>
            <a:picLocks noChangeAspect="1"/>
          </p:cNvPicPr>
          <p:nvPr/>
        </p:nvPicPr>
        <p:blipFill>
          <a:blip r:embed="rId2"/>
          <a:stretch>
            <a:fillRect/>
          </a:stretch>
        </p:blipFill>
        <p:spPr>
          <a:xfrm>
            <a:off x="5960533" y="3358907"/>
            <a:ext cx="2316681" cy="441998"/>
          </a:xfrm>
          <a:prstGeom prst="rect">
            <a:avLst/>
          </a:prstGeom>
        </p:spPr>
      </p:pic>
      <p:pic>
        <p:nvPicPr>
          <p:cNvPr id="5" name="Picture 4">
            <a:extLst>
              <a:ext uri="{FF2B5EF4-FFF2-40B4-BE49-F238E27FC236}">
                <a16:creationId xmlns:a16="http://schemas.microsoft.com/office/drawing/2014/main" id="{A6B000D2-8313-4A00-8D4C-C3BF491DC0E4}"/>
              </a:ext>
            </a:extLst>
          </p:cNvPr>
          <p:cNvPicPr>
            <a:picLocks noChangeAspect="1"/>
          </p:cNvPicPr>
          <p:nvPr/>
        </p:nvPicPr>
        <p:blipFill>
          <a:blip r:embed="rId3"/>
          <a:stretch>
            <a:fillRect/>
          </a:stretch>
        </p:blipFill>
        <p:spPr>
          <a:xfrm>
            <a:off x="1186935" y="3308107"/>
            <a:ext cx="3375953" cy="1859441"/>
          </a:xfrm>
          <a:prstGeom prst="rect">
            <a:avLst/>
          </a:prstGeom>
        </p:spPr>
      </p:pic>
    </p:spTree>
    <p:extLst>
      <p:ext uri="{BB962C8B-B14F-4D97-AF65-F5344CB8AC3E}">
        <p14:creationId xmlns:p14="http://schemas.microsoft.com/office/powerpoint/2010/main" val="165991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CE881-40D8-47EC-AF69-EB5EAA073A18}"/>
              </a:ext>
            </a:extLst>
          </p:cNvPr>
          <p:cNvSpPr>
            <a:spLocks noGrp="1"/>
          </p:cNvSpPr>
          <p:nvPr>
            <p:ph type="title"/>
          </p:nvPr>
        </p:nvSpPr>
        <p:spPr/>
        <p:txBody>
          <a:bodyPr/>
          <a:lstStyle/>
          <a:p>
            <a:r>
              <a:rPr lang="en-US" dirty="0"/>
              <a:t>Changed Functionality 20.2</a:t>
            </a:r>
          </a:p>
        </p:txBody>
      </p:sp>
      <p:sp>
        <p:nvSpPr>
          <p:cNvPr id="3" name="Content Placeholder 2">
            <a:extLst>
              <a:ext uri="{FF2B5EF4-FFF2-40B4-BE49-F238E27FC236}">
                <a16:creationId xmlns:a16="http://schemas.microsoft.com/office/drawing/2014/main" id="{84A7997A-70D8-4147-AC9A-D32AA269E5D8}"/>
              </a:ext>
            </a:extLst>
          </p:cNvPr>
          <p:cNvSpPr>
            <a:spLocks noGrp="1"/>
          </p:cNvSpPr>
          <p:nvPr>
            <p:ph idx="1"/>
          </p:nvPr>
        </p:nvSpPr>
        <p:spPr/>
        <p:txBody>
          <a:bodyPr/>
          <a:lstStyle/>
          <a:p>
            <a:r>
              <a:rPr lang="en-US" dirty="0"/>
              <a:t>The </a:t>
            </a:r>
            <a:r>
              <a:rPr lang="en-US" b="1" dirty="0"/>
              <a:t>Text Editor</a:t>
            </a:r>
            <a:r>
              <a:rPr lang="en-US" dirty="0"/>
              <a:t> in the Modern Client is now much bigger as the small square it was before.</a:t>
            </a:r>
          </a:p>
          <a:p>
            <a:endParaRPr lang="en-US" dirty="0"/>
          </a:p>
          <a:p>
            <a:endParaRPr lang="en-US" dirty="0"/>
          </a:p>
          <a:p>
            <a:endParaRPr lang="en-US" dirty="0"/>
          </a:p>
          <a:p>
            <a:r>
              <a:rPr lang="en-US" dirty="0"/>
              <a:t>Parameter </a:t>
            </a:r>
            <a:r>
              <a:rPr lang="en-US" b="1" dirty="0">
                <a:latin typeface="+mj-lt"/>
              </a:rPr>
              <a:t>Maintain Picture in Bricks</a:t>
            </a:r>
            <a:r>
              <a:rPr lang="en-US" dirty="0"/>
              <a:t> is not in the Inventory Setup anymore. It is now an action in the </a:t>
            </a:r>
            <a:r>
              <a:rPr lang="en-US" dirty="0">
                <a:latin typeface="+mj-lt"/>
              </a:rPr>
              <a:t>Pictures List:</a:t>
            </a:r>
            <a:br>
              <a:rPr lang="en-US" dirty="0">
                <a:latin typeface="+mj-lt"/>
              </a:rPr>
            </a:br>
            <a:br>
              <a:rPr lang="en-US" dirty="0"/>
            </a:br>
            <a:br>
              <a:rPr lang="en-US" dirty="0"/>
            </a:br>
            <a:endParaRPr lang="en-US" dirty="0"/>
          </a:p>
          <a:p>
            <a:endParaRPr lang="en-US" dirty="0"/>
          </a:p>
          <a:p>
            <a:endParaRPr lang="en-US" dirty="0"/>
          </a:p>
        </p:txBody>
      </p:sp>
      <p:pic>
        <p:nvPicPr>
          <p:cNvPr id="4" name="Picture 3">
            <a:extLst>
              <a:ext uri="{FF2B5EF4-FFF2-40B4-BE49-F238E27FC236}">
                <a16:creationId xmlns:a16="http://schemas.microsoft.com/office/drawing/2014/main" id="{84D13764-6328-4EB7-A3F4-B841C1A384CF}"/>
              </a:ext>
            </a:extLst>
          </p:cNvPr>
          <p:cNvPicPr>
            <a:picLocks noChangeAspect="1"/>
          </p:cNvPicPr>
          <p:nvPr/>
        </p:nvPicPr>
        <p:blipFill>
          <a:blip r:embed="rId2"/>
          <a:stretch>
            <a:fillRect/>
          </a:stretch>
        </p:blipFill>
        <p:spPr>
          <a:xfrm>
            <a:off x="1530019" y="2594998"/>
            <a:ext cx="1502619" cy="1222009"/>
          </a:xfrm>
          <a:prstGeom prst="rect">
            <a:avLst/>
          </a:prstGeom>
        </p:spPr>
      </p:pic>
      <p:pic>
        <p:nvPicPr>
          <p:cNvPr id="5" name="Picture 4">
            <a:extLst>
              <a:ext uri="{FF2B5EF4-FFF2-40B4-BE49-F238E27FC236}">
                <a16:creationId xmlns:a16="http://schemas.microsoft.com/office/drawing/2014/main" id="{7A9D0804-0285-4285-A291-24EDF96D32ED}"/>
              </a:ext>
            </a:extLst>
          </p:cNvPr>
          <p:cNvPicPr>
            <a:picLocks noChangeAspect="1"/>
          </p:cNvPicPr>
          <p:nvPr/>
        </p:nvPicPr>
        <p:blipFill>
          <a:blip r:embed="rId3"/>
          <a:stretch>
            <a:fillRect/>
          </a:stretch>
        </p:blipFill>
        <p:spPr>
          <a:xfrm>
            <a:off x="4336694" y="2594997"/>
            <a:ext cx="2144854" cy="1222009"/>
          </a:xfrm>
          <a:prstGeom prst="rect">
            <a:avLst/>
          </a:prstGeom>
        </p:spPr>
      </p:pic>
      <p:cxnSp>
        <p:nvCxnSpPr>
          <p:cNvPr id="6" name="Straight Arrow Connector 5">
            <a:extLst>
              <a:ext uri="{FF2B5EF4-FFF2-40B4-BE49-F238E27FC236}">
                <a16:creationId xmlns:a16="http://schemas.microsoft.com/office/drawing/2014/main" id="{ECBE6FB8-A8D0-409A-8DD3-B2EAFE07C711}"/>
              </a:ext>
            </a:extLst>
          </p:cNvPr>
          <p:cNvCxnSpPr>
            <a:stCxn id="4" idx="3"/>
            <a:endCxn id="5" idx="1"/>
          </p:cNvCxnSpPr>
          <p:nvPr/>
        </p:nvCxnSpPr>
        <p:spPr>
          <a:xfrm flipV="1">
            <a:off x="3032638" y="3206002"/>
            <a:ext cx="1304056"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8AB866CD-0C12-44A7-BDCF-C6DAE63C1DA7}"/>
              </a:ext>
            </a:extLst>
          </p:cNvPr>
          <p:cNvPicPr>
            <a:picLocks noChangeAspect="1"/>
          </p:cNvPicPr>
          <p:nvPr/>
        </p:nvPicPr>
        <p:blipFill>
          <a:blip r:embed="rId4"/>
          <a:stretch>
            <a:fillRect/>
          </a:stretch>
        </p:blipFill>
        <p:spPr>
          <a:xfrm>
            <a:off x="1111448" y="4692285"/>
            <a:ext cx="7841660" cy="2095682"/>
          </a:xfrm>
          <a:prstGeom prst="rect">
            <a:avLst/>
          </a:prstGeom>
        </p:spPr>
      </p:pic>
    </p:spTree>
    <p:extLst>
      <p:ext uri="{BB962C8B-B14F-4D97-AF65-F5344CB8AC3E}">
        <p14:creationId xmlns:p14="http://schemas.microsoft.com/office/powerpoint/2010/main" val="18889423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CE881-40D8-47EC-AF69-EB5EAA073A18}"/>
              </a:ext>
            </a:extLst>
          </p:cNvPr>
          <p:cNvSpPr>
            <a:spLocks noGrp="1"/>
          </p:cNvSpPr>
          <p:nvPr>
            <p:ph type="title"/>
          </p:nvPr>
        </p:nvSpPr>
        <p:spPr/>
        <p:txBody>
          <a:bodyPr/>
          <a:lstStyle/>
          <a:p>
            <a:r>
              <a:rPr lang="en-US" dirty="0"/>
              <a:t>Changed Functionality 20.2</a:t>
            </a:r>
          </a:p>
        </p:txBody>
      </p:sp>
      <p:sp>
        <p:nvSpPr>
          <p:cNvPr id="3" name="Content Placeholder 2">
            <a:extLst>
              <a:ext uri="{FF2B5EF4-FFF2-40B4-BE49-F238E27FC236}">
                <a16:creationId xmlns:a16="http://schemas.microsoft.com/office/drawing/2014/main" id="{84A7997A-70D8-4147-AC9A-D32AA269E5D8}"/>
              </a:ext>
            </a:extLst>
          </p:cNvPr>
          <p:cNvSpPr>
            <a:spLocks noGrp="1"/>
          </p:cNvSpPr>
          <p:nvPr>
            <p:ph idx="1"/>
          </p:nvPr>
        </p:nvSpPr>
        <p:spPr/>
        <p:txBody>
          <a:bodyPr/>
          <a:lstStyle/>
          <a:p>
            <a:r>
              <a:rPr lang="en-US" dirty="0"/>
              <a:t>In Profile </a:t>
            </a:r>
            <a:r>
              <a:rPr lang="en-US" dirty="0">
                <a:latin typeface="+mj-lt"/>
              </a:rPr>
              <a:t>TRM_PROD </a:t>
            </a:r>
            <a:r>
              <a:rPr lang="en-US" i="1" dirty="0"/>
              <a:t>TRIMIT Production </a:t>
            </a:r>
            <a:r>
              <a:rPr lang="en-US" dirty="0"/>
              <a:t>we also added functionality of </a:t>
            </a:r>
            <a:r>
              <a:rPr lang="en-US" dirty="0">
                <a:latin typeface="+mj-lt"/>
              </a:rPr>
              <a:t>TRIMIT Shop Floor Application</a:t>
            </a:r>
            <a:r>
              <a:rPr lang="en-US" dirty="0"/>
              <a:t>. This will only be shown if you also installed the TRIMIT Shop Floor Application.</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8" name="Picture 7">
            <a:extLst>
              <a:ext uri="{FF2B5EF4-FFF2-40B4-BE49-F238E27FC236}">
                <a16:creationId xmlns:a16="http://schemas.microsoft.com/office/drawing/2014/main" id="{20E6990F-B8B4-4837-8615-DB63E320FD6C}"/>
              </a:ext>
            </a:extLst>
          </p:cNvPr>
          <p:cNvPicPr/>
          <p:nvPr/>
        </p:nvPicPr>
        <p:blipFill>
          <a:blip r:embed="rId2"/>
          <a:stretch>
            <a:fillRect/>
          </a:stretch>
        </p:blipFill>
        <p:spPr>
          <a:xfrm>
            <a:off x="1107073" y="2914096"/>
            <a:ext cx="8186248" cy="3262867"/>
          </a:xfrm>
          <a:prstGeom prst="rect">
            <a:avLst/>
          </a:prstGeom>
        </p:spPr>
      </p:pic>
    </p:spTree>
    <p:extLst>
      <p:ext uri="{BB962C8B-B14F-4D97-AF65-F5344CB8AC3E}">
        <p14:creationId xmlns:p14="http://schemas.microsoft.com/office/powerpoint/2010/main" val="34808650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A68F1-6B60-4134-B8DF-6AC6B5F89061}"/>
              </a:ext>
            </a:extLst>
          </p:cNvPr>
          <p:cNvSpPr>
            <a:spLocks noGrp="1"/>
          </p:cNvSpPr>
          <p:nvPr>
            <p:ph type="title"/>
          </p:nvPr>
        </p:nvSpPr>
        <p:spPr/>
        <p:txBody>
          <a:bodyPr/>
          <a:lstStyle/>
          <a:p>
            <a:r>
              <a:rPr lang="en-US" dirty="0"/>
              <a:t>Changed Functionality 20.2</a:t>
            </a:r>
          </a:p>
        </p:txBody>
      </p:sp>
      <p:sp>
        <p:nvSpPr>
          <p:cNvPr id="3" name="Content Placeholder 2">
            <a:extLst>
              <a:ext uri="{FF2B5EF4-FFF2-40B4-BE49-F238E27FC236}">
                <a16:creationId xmlns:a16="http://schemas.microsoft.com/office/drawing/2014/main" id="{B3748F12-22A6-4A1D-BE33-C206E097A173}"/>
              </a:ext>
            </a:extLst>
          </p:cNvPr>
          <p:cNvSpPr>
            <a:spLocks noGrp="1"/>
          </p:cNvSpPr>
          <p:nvPr>
            <p:ph idx="1"/>
          </p:nvPr>
        </p:nvSpPr>
        <p:spPr/>
        <p:txBody>
          <a:bodyPr>
            <a:normAutofit fontScale="92500" lnSpcReduction="10000"/>
          </a:bodyPr>
          <a:lstStyle/>
          <a:p>
            <a:r>
              <a:rPr lang="en-US" dirty="0"/>
              <a:t>For Production and Shop Floor, we now have a new Parameter  for choosing the </a:t>
            </a:r>
            <a:r>
              <a:rPr lang="en-US" b="1" dirty="0">
                <a:latin typeface="+mj-lt"/>
              </a:rPr>
              <a:t>Base Calendar Code </a:t>
            </a:r>
            <a:r>
              <a:rPr lang="en-US" dirty="0"/>
              <a:t>(instead of the </a:t>
            </a:r>
            <a:r>
              <a:rPr lang="en-US" b="1" dirty="0"/>
              <a:t>Company Calendar</a:t>
            </a:r>
            <a:r>
              <a:rPr lang="en-US" dirty="0"/>
              <a:t>) that will be used to calculate the Start-/End Dates of Production orders. </a:t>
            </a:r>
            <a:br>
              <a:rPr lang="en-US" dirty="0"/>
            </a:br>
            <a:r>
              <a:rPr lang="en-US" dirty="0"/>
              <a:t>This will also determine the actual non-working days.</a:t>
            </a:r>
          </a:p>
          <a:p>
            <a:endParaRPr lang="en-US" dirty="0"/>
          </a:p>
          <a:p>
            <a:endParaRPr lang="en-US" dirty="0"/>
          </a:p>
          <a:p>
            <a:endParaRPr lang="en-US" dirty="0"/>
          </a:p>
          <a:p>
            <a:r>
              <a:rPr lang="en-US" dirty="0">
                <a:latin typeface="+mj-lt"/>
              </a:rPr>
              <a:t>E-Mail Template </a:t>
            </a:r>
            <a:r>
              <a:rPr lang="en-US" dirty="0"/>
              <a:t>– sorting of FastTabs has been changed.</a:t>
            </a:r>
          </a:p>
          <a:p>
            <a:r>
              <a:rPr lang="en-US" dirty="0"/>
              <a:t>Setting up </a:t>
            </a:r>
            <a:r>
              <a:rPr lang="en-US" dirty="0">
                <a:latin typeface="+mj-lt"/>
              </a:rPr>
              <a:t>Group Filters </a:t>
            </a:r>
            <a:r>
              <a:rPr lang="en-US" dirty="0"/>
              <a:t>for the BOM Line has been changed.</a:t>
            </a:r>
          </a:p>
          <a:p>
            <a:r>
              <a:rPr lang="en-US" dirty="0"/>
              <a:t>Optimized creation of </a:t>
            </a:r>
            <a:r>
              <a:rPr lang="en-US" dirty="0">
                <a:latin typeface="+mj-lt"/>
              </a:rPr>
              <a:t>TRIMIT Pick Documents</a:t>
            </a:r>
            <a:r>
              <a:rPr lang="en-US" dirty="0"/>
              <a:t>, which will reduce the time needed.</a:t>
            </a:r>
            <a:br>
              <a:rPr lang="en-US" dirty="0"/>
            </a:br>
            <a:endParaRPr lang="en-US" dirty="0"/>
          </a:p>
          <a:p>
            <a:endParaRPr lang="en-US" dirty="0"/>
          </a:p>
        </p:txBody>
      </p:sp>
      <p:pic>
        <p:nvPicPr>
          <p:cNvPr id="8" name="Picture 7">
            <a:extLst>
              <a:ext uri="{FF2B5EF4-FFF2-40B4-BE49-F238E27FC236}">
                <a16:creationId xmlns:a16="http://schemas.microsoft.com/office/drawing/2014/main" id="{BC5F1B52-5ACD-416B-BCE4-1D76043ABB1E}"/>
              </a:ext>
            </a:extLst>
          </p:cNvPr>
          <p:cNvPicPr/>
          <p:nvPr/>
        </p:nvPicPr>
        <p:blipFill>
          <a:blip r:embed="rId2"/>
          <a:stretch>
            <a:fillRect/>
          </a:stretch>
        </p:blipFill>
        <p:spPr>
          <a:xfrm>
            <a:off x="1188457" y="2919303"/>
            <a:ext cx="6120130" cy="1301750"/>
          </a:xfrm>
          <a:prstGeom prst="rect">
            <a:avLst/>
          </a:prstGeom>
        </p:spPr>
      </p:pic>
    </p:spTree>
    <p:extLst>
      <p:ext uri="{BB962C8B-B14F-4D97-AF65-F5344CB8AC3E}">
        <p14:creationId xmlns:p14="http://schemas.microsoft.com/office/powerpoint/2010/main" val="17577936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2F4E0-6094-4C20-A470-9BAB199BB50D}"/>
              </a:ext>
            </a:extLst>
          </p:cNvPr>
          <p:cNvSpPr>
            <a:spLocks noGrp="1"/>
          </p:cNvSpPr>
          <p:nvPr>
            <p:ph type="title"/>
          </p:nvPr>
        </p:nvSpPr>
        <p:spPr/>
        <p:txBody>
          <a:bodyPr/>
          <a:lstStyle/>
          <a:p>
            <a:r>
              <a:rPr lang="en-US" dirty="0"/>
              <a:t>New Functionality 20.2</a:t>
            </a:r>
          </a:p>
        </p:txBody>
      </p:sp>
      <p:sp>
        <p:nvSpPr>
          <p:cNvPr id="3" name="Content Placeholder 2">
            <a:extLst>
              <a:ext uri="{FF2B5EF4-FFF2-40B4-BE49-F238E27FC236}">
                <a16:creationId xmlns:a16="http://schemas.microsoft.com/office/drawing/2014/main" id="{AEF3AADE-363A-4DA5-8944-08F24F76A419}"/>
              </a:ext>
            </a:extLst>
          </p:cNvPr>
          <p:cNvSpPr>
            <a:spLocks noGrp="1"/>
          </p:cNvSpPr>
          <p:nvPr>
            <p:ph idx="1"/>
          </p:nvPr>
        </p:nvSpPr>
        <p:spPr/>
        <p:txBody>
          <a:bodyPr>
            <a:normAutofit fontScale="92500" lnSpcReduction="10000"/>
          </a:bodyPr>
          <a:lstStyle/>
          <a:p>
            <a:r>
              <a:rPr lang="en-US" sz="2000" dirty="0">
                <a:latin typeface="+mj-lt"/>
              </a:rPr>
              <a:t>Closing Production Orders </a:t>
            </a:r>
            <a:r>
              <a:rPr lang="en-US" sz="2000" dirty="0"/>
              <a:t>– for posting the final variances. </a:t>
            </a:r>
            <a:br>
              <a:rPr lang="en-US" sz="2000" dirty="0"/>
            </a:br>
            <a:r>
              <a:rPr lang="en-US" sz="2000" dirty="0"/>
              <a:t>Only closed Production Orders can be archived.</a:t>
            </a:r>
            <a:br>
              <a:rPr lang="en-US" sz="2000" dirty="0"/>
            </a:br>
            <a:r>
              <a:rPr lang="en-US" sz="2000" dirty="0"/>
              <a:t>New Parameters in Production Setup</a:t>
            </a:r>
            <a:r>
              <a:rPr lang="en-US" sz="2000" b="1" dirty="0"/>
              <a:t>:</a:t>
            </a:r>
            <a:br>
              <a:rPr lang="en-US" sz="2000" b="1" dirty="0"/>
            </a:br>
            <a:r>
              <a:rPr lang="en-US" sz="2000" b="1" dirty="0"/>
              <a:t>	- </a:t>
            </a:r>
            <a:r>
              <a:rPr lang="en-US" sz="2000" dirty="0"/>
              <a:t>Close Inventory Production Orders at Finishing</a:t>
            </a:r>
            <a:br>
              <a:rPr lang="en-US" sz="2000" dirty="0"/>
            </a:br>
            <a:r>
              <a:rPr lang="en-US" sz="2000" dirty="0"/>
              <a:t>	- Close Order Production Orders at Finishing</a:t>
            </a:r>
            <a:br>
              <a:rPr lang="en-US" sz="2000" dirty="0"/>
            </a:br>
            <a:r>
              <a:rPr lang="en-US" sz="2000" dirty="0"/>
              <a:t>	- Automatically Archive Production Orders at Close</a:t>
            </a:r>
          </a:p>
          <a:p>
            <a:r>
              <a:rPr lang="en-US" sz="2000" dirty="0">
                <a:latin typeface="+mj-lt"/>
              </a:rPr>
              <a:t>Closing Production Collecting Orders </a:t>
            </a:r>
            <a:r>
              <a:rPr lang="en-US" sz="2000" dirty="0"/>
              <a:t>– for closing all the related Production Orders.</a:t>
            </a:r>
          </a:p>
          <a:p>
            <a:r>
              <a:rPr lang="en-US" sz="2000" dirty="0"/>
              <a:t>Replication over databases and Filters for Table Content</a:t>
            </a:r>
          </a:p>
          <a:p>
            <a:r>
              <a:rPr lang="en-US" sz="2000" dirty="0"/>
              <a:t>Report </a:t>
            </a:r>
            <a:r>
              <a:rPr lang="en-US" sz="2000" b="1" dirty="0">
                <a:latin typeface="+mj-lt"/>
              </a:rPr>
              <a:t>6036650 trm Customer Statement</a:t>
            </a:r>
            <a:r>
              <a:rPr lang="en-US" sz="2000" b="1" dirty="0"/>
              <a:t> </a:t>
            </a:r>
            <a:r>
              <a:rPr lang="en-US" sz="2000" dirty="0"/>
              <a:t>for the Statement (116) when using TRIMIT E-Mail functionality.</a:t>
            </a:r>
          </a:p>
          <a:p>
            <a:r>
              <a:rPr lang="en-US" sz="2000" dirty="0"/>
              <a:t>Report </a:t>
            </a:r>
            <a:r>
              <a:rPr lang="en-US" sz="2000" b="1" dirty="0">
                <a:latin typeface="+mj-lt"/>
              </a:rPr>
              <a:t>6036651 trm Reminder </a:t>
            </a:r>
            <a:r>
              <a:rPr lang="en-US" sz="2000" dirty="0"/>
              <a:t>for the Reminder (117) when using TRIMIT E-Mail functionality.</a:t>
            </a:r>
          </a:p>
          <a:p>
            <a:r>
              <a:rPr lang="en-US" sz="2000" dirty="0"/>
              <a:t>Report </a:t>
            </a:r>
            <a:r>
              <a:rPr lang="en-US" sz="2000" b="1" dirty="0">
                <a:latin typeface="+mj-lt"/>
              </a:rPr>
              <a:t>6036652 trm Finance Charge Memo </a:t>
            </a:r>
            <a:r>
              <a:rPr lang="en-US" sz="2000" dirty="0"/>
              <a:t>for the Finance Charge Memo (118) when using TRIMIT E-Mail functionality.</a:t>
            </a:r>
            <a:br>
              <a:rPr lang="en-US" dirty="0"/>
            </a:br>
            <a:endParaRPr lang="en-US" dirty="0"/>
          </a:p>
          <a:p>
            <a:endParaRPr lang="en-US" dirty="0"/>
          </a:p>
          <a:p>
            <a:endParaRPr lang="en-US" dirty="0"/>
          </a:p>
        </p:txBody>
      </p:sp>
    </p:spTree>
    <p:extLst>
      <p:ext uri="{BB962C8B-B14F-4D97-AF65-F5344CB8AC3E}">
        <p14:creationId xmlns:p14="http://schemas.microsoft.com/office/powerpoint/2010/main" val="15722497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0273C-0B0C-4D79-945C-A67B1018FE72}"/>
              </a:ext>
            </a:extLst>
          </p:cNvPr>
          <p:cNvSpPr>
            <a:spLocks noGrp="1"/>
          </p:cNvSpPr>
          <p:nvPr>
            <p:ph type="title"/>
          </p:nvPr>
        </p:nvSpPr>
        <p:spPr/>
        <p:txBody>
          <a:bodyPr/>
          <a:lstStyle/>
          <a:p>
            <a:r>
              <a:rPr lang="en-US" dirty="0"/>
              <a:t>New Functionality 20.2</a:t>
            </a:r>
          </a:p>
        </p:txBody>
      </p:sp>
      <p:sp>
        <p:nvSpPr>
          <p:cNvPr id="3" name="Content Placeholder 2">
            <a:extLst>
              <a:ext uri="{FF2B5EF4-FFF2-40B4-BE49-F238E27FC236}">
                <a16:creationId xmlns:a16="http://schemas.microsoft.com/office/drawing/2014/main" id="{82047898-815B-4CEB-8C82-CCC3BCD49089}"/>
              </a:ext>
            </a:extLst>
          </p:cNvPr>
          <p:cNvSpPr>
            <a:spLocks noGrp="1"/>
          </p:cNvSpPr>
          <p:nvPr>
            <p:ph idx="1"/>
          </p:nvPr>
        </p:nvSpPr>
        <p:spPr/>
        <p:txBody>
          <a:bodyPr>
            <a:normAutofit fontScale="92500"/>
          </a:bodyPr>
          <a:lstStyle/>
          <a:p>
            <a:r>
              <a:rPr lang="en-US" sz="2200" dirty="0">
                <a:latin typeface="+mj-lt"/>
              </a:rPr>
              <a:t>Time Rounding Precision</a:t>
            </a:r>
            <a:r>
              <a:rPr lang="en-US" sz="2200" dirty="0"/>
              <a:t> (in hours) in Production Setup. </a:t>
            </a:r>
            <a:br>
              <a:rPr lang="en-US" sz="2200" dirty="0"/>
            </a:br>
            <a:r>
              <a:rPr lang="en-US" sz="2200" dirty="0"/>
              <a:t>If empty set to 0,00001</a:t>
            </a:r>
          </a:p>
          <a:p>
            <a:r>
              <a:rPr lang="en-US" sz="2200" dirty="0"/>
              <a:t>Additional Comments can be shown in FactBoxes in Measurement Chart or BOM – new fields in Additional Comments </a:t>
            </a:r>
            <a:r>
              <a:rPr lang="en-US" sz="2200" i="1" dirty="0"/>
              <a:t>Show in Measurement Chart, Show in BOM</a:t>
            </a:r>
            <a:r>
              <a:rPr lang="en-US" sz="2200" dirty="0"/>
              <a:t>.</a:t>
            </a:r>
          </a:p>
          <a:p>
            <a:r>
              <a:rPr lang="en-US" sz="2200" dirty="0"/>
              <a:t>Master Analysis Matrix – extra option for </a:t>
            </a:r>
            <a:r>
              <a:rPr lang="en-US" sz="2200" i="1" dirty="0"/>
              <a:t>Only Current Company </a:t>
            </a:r>
            <a:r>
              <a:rPr lang="en-US" sz="2200" dirty="0"/>
              <a:t>(in case of Intercompany structure)</a:t>
            </a:r>
          </a:p>
          <a:p>
            <a:r>
              <a:rPr lang="en-US" sz="2200" b="1" dirty="0">
                <a:latin typeface="+mj-lt"/>
              </a:rPr>
              <a:t>Generate Summary Invoices by Batch Posting</a:t>
            </a:r>
            <a:r>
              <a:rPr lang="en-US" sz="2200" dirty="0">
                <a:latin typeface="+mj-lt"/>
              </a:rPr>
              <a:t> </a:t>
            </a:r>
            <a:r>
              <a:rPr lang="en-US" sz="2200" dirty="0"/>
              <a:t>– new Parameter in Sales &amp; Receivables Setup</a:t>
            </a:r>
            <a:r>
              <a:rPr lang="en-US" sz="2200" i="1" dirty="0"/>
              <a:t>.</a:t>
            </a:r>
          </a:p>
          <a:p>
            <a:r>
              <a:rPr lang="en-US" sz="2200" dirty="0"/>
              <a:t>Report </a:t>
            </a:r>
            <a:r>
              <a:rPr lang="en-US" sz="2200" b="1" dirty="0">
                <a:latin typeface="+mj-lt"/>
              </a:rPr>
              <a:t>6037061 trm Inventory Valuation WIP </a:t>
            </a:r>
            <a:r>
              <a:rPr lang="en-US" sz="2200" dirty="0"/>
              <a:t>now also including filters on Production Orders</a:t>
            </a:r>
          </a:p>
          <a:p>
            <a:r>
              <a:rPr lang="en-US" sz="2200" dirty="0"/>
              <a:t>In Production now also </a:t>
            </a:r>
            <a:r>
              <a:rPr lang="en-US" sz="2200" b="1" dirty="0">
                <a:latin typeface="+mj-lt"/>
              </a:rPr>
              <a:t>Lot Nos. </a:t>
            </a:r>
            <a:r>
              <a:rPr lang="en-US" sz="2200" dirty="0"/>
              <a:t>and </a:t>
            </a:r>
            <a:r>
              <a:rPr lang="en-US" sz="2200" b="1" dirty="0">
                <a:latin typeface="+mj-lt"/>
              </a:rPr>
              <a:t>Serial Nos. </a:t>
            </a:r>
            <a:r>
              <a:rPr lang="en-US" sz="2200" dirty="0"/>
              <a:t>possibility (roll administration), including automatic creation of </a:t>
            </a:r>
            <a:r>
              <a:rPr lang="en-US" sz="2200" b="1" dirty="0">
                <a:latin typeface="+mj-lt"/>
              </a:rPr>
              <a:t>Lot Nos. </a:t>
            </a:r>
            <a:r>
              <a:rPr lang="en-US" sz="2200" dirty="0"/>
              <a:t>or </a:t>
            </a:r>
            <a:r>
              <a:rPr lang="en-US" sz="2200" b="1" dirty="0">
                <a:latin typeface="+mj-lt"/>
              </a:rPr>
              <a:t>Serial Nos.</a:t>
            </a:r>
            <a:r>
              <a:rPr lang="en-US" sz="2200" b="1" dirty="0"/>
              <a:t> </a:t>
            </a:r>
            <a:r>
              <a:rPr lang="en-US" sz="2200" dirty="0"/>
              <a:t>when finishing Production Orders</a:t>
            </a:r>
            <a:endParaRPr lang="en-US" sz="2200" b="1" dirty="0"/>
          </a:p>
        </p:txBody>
      </p:sp>
    </p:spTree>
    <p:extLst>
      <p:ext uri="{BB962C8B-B14F-4D97-AF65-F5344CB8AC3E}">
        <p14:creationId xmlns:p14="http://schemas.microsoft.com/office/powerpoint/2010/main" val="34382722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5BBFD-325A-435C-A91F-0F7DC519E2F1}"/>
              </a:ext>
            </a:extLst>
          </p:cNvPr>
          <p:cNvSpPr>
            <a:spLocks noGrp="1"/>
          </p:cNvSpPr>
          <p:nvPr>
            <p:ph type="title"/>
          </p:nvPr>
        </p:nvSpPr>
        <p:spPr/>
        <p:txBody>
          <a:bodyPr/>
          <a:lstStyle/>
          <a:p>
            <a:r>
              <a:rPr lang="en-US" dirty="0"/>
              <a:t>New Functionality 20.2</a:t>
            </a:r>
          </a:p>
        </p:txBody>
      </p:sp>
      <p:sp>
        <p:nvSpPr>
          <p:cNvPr id="3" name="Content Placeholder 2">
            <a:extLst>
              <a:ext uri="{FF2B5EF4-FFF2-40B4-BE49-F238E27FC236}">
                <a16:creationId xmlns:a16="http://schemas.microsoft.com/office/drawing/2014/main" id="{9D790912-12D2-4E82-B88A-77A7D8D9F4C1}"/>
              </a:ext>
            </a:extLst>
          </p:cNvPr>
          <p:cNvSpPr>
            <a:spLocks noGrp="1"/>
          </p:cNvSpPr>
          <p:nvPr>
            <p:ph idx="1"/>
          </p:nvPr>
        </p:nvSpPr>
        <p:spPr/>
        <p:txBody>
          <a:bodyPr/>
          <a:lstStyle/>
          <a:p>
            <a:r>
              <a:rPr lang="en-US" dirty="0"/>
              <a:t>You can now determine if the </a:t>
            </a:r>
            <a:r>
              <a:rPr lang="en-US" dirty="0">
                <a:latin typeface="+mj-lt"/>
              </a:rPr>
              <a:t>M/C Factor </a:t>
            </a:r>
            <a:r>
              <a:rPr lang="en-US" dirty="0"/>
              <a:t>in an Operation is related to the Operation Time or Machine Time. Therefore, a new parameter in the Production Setup: </a:t>
            </a:r>
            <a:r>
              <a:rPr lang="en-US" dirty="0">
                <a:latin typeface="+mj-lt"/>
              </a:rPr>
              <a:t>Time Registration Calculation</a:t>
            </a:r>
            <a:r>
              <a:rPr lang="en-US" dirty="0"/>
              <a:t>.</a:t>
            </a:r>
          </a:p>
          <a:p>
            <a:r>
              <a:rPr lang="en-US" dirty="0"/>
              <a:t>New Profile (Role Center): </a:t>
            </a:r>
            <a:r>
              <a:rPr lang="en-US" dirty="0">
                <a:latin typeface="+mj-lt"/>
              </a:rPr>
              <a:t>TRM_PROD TRIMIT Production</a:t>
            </a:r>
            <a:r>
              <a:rPr lang="en-US" dirty="0"/>
              <a:t> (page 6036306)</a:t>
            </a:r>
          </a:p>
          <a:p>
            <a:r>
              <a:rPr lang="en-US" dirty="0">
                <a:latin typeface="+mj-lt"/>
              </a:rPr>
              <a:t>TRIMIT Help </a:t>
            </a:r>
            <a:r>
              <a:rPr lang="en-US" dirty="0"/>
              <a:t>based on W1 in English</a:t>
            </a:r>
            <a:r>
              <a:rPr lang="en-US" b="1" dirty="0"/>
              <a:t> </a:t>
            </a:r>
            <a:r>
              <a:rPr lang="en-US" dirty="0"/>
              <a:t>now available in the TRIMIT Role Centers via a direct link.</a:t>
            </a:r>
            <a:br>
              <a:rPr lang="en-US" dirty="0"/>
            </a:br>
            <a:r>
              <a:rPr lang="en-US" sz="2400" dirty="0">
                <a:hlinkClick r:id="rId2"/>
              </a:rPr>
              <a:t>https://help-bc.trimit.com/main.aspx?lang=en-US&amp;content=index.html</a:t>
            </a:r>
            <a:r>
              <a:rPr lang="en-US" dirty="0"/>
              <a:t> </a:t>
            </a:r>
            <a:br>
              <a:rPr lang="en-US" dirty="0"/>
            </a:br>
            <a:r>
              <a:rPr lang="en-US" dirty="0"/>
              <a:t>I.e. in TRIMIT Small Business:</a:t>
            </a:r>
            <a:endParaRPr lang="en-US" dirty="0">
              <a:latin typeface="+mj-lt"/>
            </a:endParaRPr>
          </a:p>
          <a:p>
            <a:endParaRPr lang="en-US" dirty="0"/>
          </a:p>
        </p:txBody>
      </p:sp>
      <p:pic>
        <p:nvPicPr>
          <p:cNvPr id="4" name="Picture 3">
            <a:extLst>
              <a:ext uri="{FF2B5EF4-FFF2-40B4-BE49-F238E27FC236}">
                <a16:creationId xmlns:a16="http://schemas.microsoft.com/office/drawing/2014/main" id="{B1920B1E-5D82-4FDC-A054-27D9D3843F8B}"/>
              </a:ext>
            </a:extLst>
          </p:cNvPr>
          <p:cNvPicPr>
            <a:picLocks noChangeAspect="1"/>
          </p:cNvPicPr>
          <p:nvPr/>
        </p:nvPicPr>
        <p:blipFill>
          <a:blip r:embed="rId3"/>
          <a:stretch>
            <a:fillRect/>
          </a:stretch>
        </p:blipFill>
        <p:spPr>
          <a:xfrm>
            <a:off x="8240716" y="2560533"/>
            <a:ext cx="1912786" cy="411516"/>
          </a:xfrm>
          <a:prstGeom prst="rect">
            <a:avLst/>
          </a:prstGeom>
        </p:spPr>
      </p:pic>
      <p:pic>
        <p:nvPicPr>
          <p:cNvPr id="5" name="Picture 4">
            <a:extLst>
              <a:ext uri="{FF2B5EF4-FFF2-40B4-BE49-F238E27FC236}">
                <a16:creationId xmlns:a16="http://schemas.microsoft.com/office/drawing/2014/main" id="{4C911C09-FED3-4B15-A2AA-5FDE2CECE094}"/>
              </a:ext>
            </a:extLst>
          </p:cNvPr>
          <p:cNvPicPr>
            <a:picLocks noChangeAspect="1"/>
          </p:cNvPicPr>
          <p:nvPr/>
        </p:nvPicPr>
        <p:blipFill>
          <a:blip r:embed="rId4"/>
          <a:stretch>
            <a:fillRect/>
          </a:stretch>
        </p:blipFill>
        <p:spPr>
          <a:xfrm>
            <a:off x="1062180" y="5534297"/>
            <a:ext cx="4765965" cy="1068028"/>
          </a:xfrm>
          <a:prstGeom prst="rect">
            <a:avLst/>
          </a:prstGeom>
        </p:spPr>
      </p:pic>
    </p:spTree>
    <p:extLst>
      <p:ext uri="{BB962C8B-B14F-4D97-AF65-F5344CB8AC3E}">
        <p14:creationId xmlns:p14="http://schemas.microsoft.com/office/powerpoint/2010/main" val="19092224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BCC7A-14C3-42B9-B20B-465BF397E3E7}"/>
              </a:ext>
            </a:extLst>
          </p:cNvPr>
          <p:cNvSpPr>
            <a:spLocks noGrp="1"/>
          </p:cNvSpPr>
          <p:nvPr>
            <p:ph type="title"/>
          </p:nvPr>
        </p:nvSpPr>
        <p:spPr/>
        <p:txBody>
          <a:bodyPr/>
          <a:lstStyle/>
          <a:p>
            <a:r>
              <a:rPr lang="en-US" dirty="0"/>
              <a:t>New Functionality 20.2</a:t>
            </a:r>
          </a:p>
        </p:txBody>
      </p:sp>
      <p:sp>
        <p:nvSpPr>
          <p:cNvPr id="3" name="Content Placeholder 2">
            <a:extLst>
              <a:ext uri="{FF2B5EF4-FFF2-40B4-BE49-F238E27FC236}">
                <a16:creationId xmlns:a16="http://schemas.microsoft.com/office/drawing/2014/main" id="{15CECB34-C95C-4FA6-809E-1531071C29E9}"/>
              </a:ext>
            </a:extLst>
          </p:cNvPr>
          <p:cNvSpPr>
            <a:spLocks noGrp="1"/>
          </p:cNvSpPr>
          <p:nvPr>
            <p:ph idx="1"/>
          </p:nvPr>
        </p:nvSpPr>
        <p:spPr/>
        <p:txBody>
          <a:bodyPr>
            <a:normAutofit/>
          </a:bodyPr>
          <a:lstStyle/>
          <a:p>
            <a:r>
              <a:rPr lang="en-US" dirty="0"/>
              <a:t>Profile (Role Center) of TRIMIT Small Business now also includes Production Orders, Production Collecting Orders and MRP Actions</a:t>
            </a:r>
          </a:p>
          <a:p>
            <a:endParaRPr lang="en-US" dirty="0"/>
          </a:p>
          <a:p>
            <a:r>
              <a:rPr lang="en-US" dirty="0"/>
              <a:t>In Basic Setup a new Parameter: </a:t>
            </a:r>
            <a:br>
              <a:rPr lang="en-US" dirty="0"/>
            </a:br>
            <a:r>
              <a:rPr lang="en-US" b="1" dirty="0">
                <a:latin typeface="+mj-lt"/>
              </a:rPr>
              <a:t>Generate Timeline Data for Charts </a:t>
            </a:r>
          </a:p>
          <a:p>
            <a:r>
              <a:rPr lang="en-US" b="1" dirty="0">
                <a:latin typeface="+mj-lt"/>
              </a:rPr>
              <a:t>Sales Analytics Request</a:t>
            </a:r>
            <a:r>
              <a:rPr lang="en-US" b="1" dirty="0"/>
              <a:t>- </a:t>
            </a:r>
            <a:r>
              <a:rPr lang="en-US" dirty="0"/>
              <a:t>easy view of Sales Statistics by choosing level by level manually or by using the </a:t>
            </a:r>
            <a:r>
              <a:rPr lang="en-US" b="1" dirty="0">
                <a:latin typeface="+mj-lt"/>
              </a:rPr>
              <a:t>Extended Sales Statistics Setups</a:t>
            </a:r>
            <a:r>
              <a:rPr lang="en-US" b="1" dirty="0"/>
              <a:t>.</a:t>
            </a:r>
          </a:p>
          <a:p>
            <a:r>
              <a:rPr lang="en-US" b="1" dirty="0">
                <a:latin typeface="+mj-lt"/>
              </a:rPr>
              <a:t>TRIMIT Shop Floor Application </a:t>
            </a:r>
            <a:r>
              <a:rPr lang="en-US" b="1" dirty="0"/>
              <a:t>– </a:t>
            </a:r>
            <a:r>
              <a:rPr lang="en-US" dirty="0"/>
              <a:t>previous known as TRIMIT Datacapture. If installed, you will also see some TRIMIT Shop Floor programs in the Production Profile (Role Center)</a:t>
            </a:r>
            <a:endParaRPr lang="en-US" dirty="0">
              <a:latin typeface="+mj-lt"/>
            </a:endParaRPr>
          </a:p>
        </p:txBody>
      </p:sp>
      <p:pic>
        <p:nvPicPr>
          <p:cNvPr id="4" name="Picture 3">
            <a:extLst>
              <a:ext uri="{FF2B5EF4-FFF2-40B4-BE49-F238E27FC236}">
                <a16:creationId xmlns:a16="http://schemas.microsoft.com/office/drawing/2014/main" id="{C4C67279-D25D-411C-8F47-B410E63CCDD5}"/>
              </a:ext>
            </a:extLst>
          </p:cNvPr>
          <p:cNvPicPr/>
          <p:nvPr/>
        </p:nvPicPr>
        <p:blipFill>
          <a:blip r:embed="rId2"/>
          <a:stretch>
            <a:fillRect/>
          </a:stretch>
        </p:blipFill>
        <p:spPr>
          <a:xfrm>
            <a:off x="1161722" y="2494556"/>
            <a:ext cx="6120130" cy="528955"/>
          </a:xfrm>
          <a:prstGeom prst="rect">
            <a:avLst/>
          </a:prstGeom>
        </p:spPr>
      </p:pic>
    </p:spTree>
    <p:extLst>
      <p:ext uri="{BB962C8B-B14F-4D97-AF65-F5344CB8AC3E}">
        <p14:creationId xmlns:p14="http://schemas.microsoft.com/office/powerpoint/2010/main" val="8862543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79618-9BFF-457D-888D-EDA0F32EB30A}"/>
              </a:ext>
            </a:extLst>
          </p:cNvPr>
          <p:cNvSpPr>
            <a:spLocks noGrp="1"/>
          </p:cNvSpPr>
          <p:nvPr>
            <p:ph type="title"/>
          </p:nvPr>
        </p:nvSpPr>
        <p:spPr/>
        <p:txBody>
          <a:bodyPr/>
          <a:lstStyle/>
          <a:p>
            <a:r>
              <a:rPr lang="en-US" dirty="0"/>
              <a:t>New Functionality 20.2</a:t>
            </a:r>
          </a:p>
        </p:txBody>
      </p:sp>
      <p:sp>
        <p:nvSpPr>
          <p:cNvPr id="3" name="Content Placeholder 2">
            <a:extLst>
              <a:ext uri="{FF2B5EF4-FFF2-40B4-BE49-F238E27FC236}">
                <a16:creationId xmlns:a16="http://schemas.microsoft.com/office/drawing/2014/main" id="{9178D57B-AECB-4327-A7FE-20F2D3EC48E6}"/>
              </a:ext>
            </a:extLst>
          </p:cNvPr>
          <p:cNvSpPr>
            <a:spLocks noGrp="1"/>
          </p:cNvSpPr>
          <p:nvPr>
            <p:ph idx="1"/>
          </p:nvPr>
        </p:nvSpPr>
        <p:spPr/>
        <p:txBody>
          <a:bodyPr>
            <a:normAutofit fontScale="92500" lnSpcReduction="10000"/>
          </a:bodyPr>
          <a:lstStyle/>
          <a:p>
            <a:r>
              <a:rPr lang="en-US" sz="2400" dirty="0"/>
              <a:t>In the Wizard for copying Masters, we added the possibility to copy </a:t>
            </a:r>
            <a:r>
              <a:rPr lang="en-US" sz="2400" dirty="0">
                <a:latin typeface="+mj-lt"/>
              </a:rPr>
              <a:t>SKU’s.</a:t>
            </a:r>
          </a:p>
          <a:p>
            <a:r>
              <a:rPr lang="en-US" sz="2400" dirty="0">
                <a:latin typeface="+mj-lt"/>
              </a:rPr>
              <a:t>TRIMIT Add-ins </a:t>
            </a:r>
            <a:r>
              <a:rPr lang="en-US" sz="2400" dirty="0"/>
              <a:t>are replaced by an </a:t>
            </a:r>
            <a:r>
              <a:rPr lang="en-US" sz="2400" dirty="0">
                <a:latin typeface="+mj-lt"/>
              </a:rPr>
              <a:t>API Service </a:t>
            </a:r>
            <a:r>
              <a:rPr lang="en-US" sz="2400" dirty="0"/>
              <a:t>for Picture Management in regards to an installation in the </a:t>
            </a:r>
            <a:r>
              <a:rPr lang="en-US" sz="2400" dirty="0">
                <a:latin typeface="+mj-lt"/>
              </a:rPr>
              <a:t>Cloud</a:t>
            </a:r>
            <a:r>
              <a:rPr lang="en-US" sz="2400" dirty="0"/>
              <a:t>.</a:t>
            </a:r>
            <a:br>
              <a:rPr lang="en-US" sz="2400" dirty="0"/>
            </a:br>
            <a:r>
              <a:rPr lang="en-US" sz="2400" dirty="0"/>
              <a:t>For an on premises installation, you can still use the </a:t>
            </a:r>
            <a:r>
              <a:rPr lang="en-US" sz="2400" dirty="0">
                <a:latin typeface="+mj-lt"/>
              </a:rPr>
              <a:t>TRIMIT Add-ins</a:t>
            </a:r>
          </a:p>
          <a:p>
            <a:r>
              <a:rPr lang="en-US" sz="2400" dirty="0"/>
              <a:t>In the </a:t>
            </a:r>
            <a:r>
              <a:rPr lang="en-US" sz="2400" dirty="0">
                <a:latin typeface="+mj-lt"/>
              </a:rPr>
              <a:t>VarDim Type</a:t>
            </a:r>
            <a:r>
              <a:rPr lang="en-US" sz="2400" dirty="0"/>
              <a:t>, you are now also able to enter the </a:t>
            </a:r>
            <a:r>
              <a:rPr lang="en-US" sz="2400" dirty="0">
                <a:latin typeface="+mj-lt"/>
              </a:rPr>
              <a:t>VarDim Sales Prices</a:t>
            </a:r>
            <a:r>
              <a:rPr lang="en-US" sz="2400" dirty="0"/>
              <a:t> for all Masters/Items.</a:t>
            </a:r>
          </a:p>
          <a:p>
            <a:r>
              <a:rPr lang="en-US" sz="2400" b="1" dirty="0">
                <a:latin typeface="+mj-lt"/>
              </a:rPr>
              <a:t>Availability Check</a:t>
            </a:r>
            <a:r>
              <a:rPr lang="en-US" sz="2400" b="1" dirty="0"/>
              <a:t> </a:t>
            </a:r>
            <a:r>
              <a:rPr lang="en-US" sz="2400" dirty="0"/>
              <a:t>based on Underlying Level of a Temporary BOM, even if the Related Order has not been created yet for an Item.</a:t>
            </a:r>
          </a:p>
          <a:p>
            <a:r>
              <a:rPr lang="en-US" sz="2400" dirty="0"/>
              <a:t>Procedure (</a:t>
            </a:r>
            <a:r>
              <a:rPr lang="en-US" sz="2400" b="1" dirty="0">
                <a:latin typeface="+mj-lt"/>
              </a:rPr>
              <a:t>trmCallValidateQtyBase</a:t>
            </a:r>
            <a:r>
              <a:rPr lang="en-US" sz="2400" dirty="0"/>
              <a:t>) for handling entering Quantity (Base) in Sales, Purchase, Transfer Lines and Item Journal Lines (for developers/customization)</a:t>
            </a:r>
          </a:p>
          <a:p>
            <a:r>
              <a:rPr lang="en-US" sz="2400" dirty="0"/>
              <a:t>In </a:t>
            </a:r>
            <a:r>
              <a:rPr lang="en-US" sz="2400" dirty="0">
                <a:latin typeface="+mj-lt"/>
              </a:rPr>
              <a:t>TRIMIT Pick Document </a:t>
            </a:r>
            <a:r>
              <a:rPr lang="en-US" sz="2400" dirty="0"/>
              <a:t>now also the possibility to attach </a:t>
            </a:r>
            <a:r>
              <a:rPr lang="en-US" sz="2400" b="1" dirty="0"/>
              <a:t>Lot Nos. </a:t>
            </a:r>
            <a:r>
              <a:rPr lang="en-US" sz="2400" dirty="0"/>
              <a:t>and </a:t>
            </a:r>
            <a:r>
              <a:rPr lang="en-US" sz="2400" b="1" dirty="0"/>
              <a:t>Serial Nos. </a:t>
            </a:r>
            <a:r>
              <a:rPr lang="en-US" sz="2400" dirty="0"/>
              <a:t>via the Item Tracking Lines</a:t>
            </a:r>
          </a:p>
          <a:p>
            <a:endParaRPr lang="en-US" sz="2400" dirty="0">
              <a:latin typeface="+mj-lt"/>
            </a:endParaRPr>
          </a:p>
        </p:txBody>
      </p:sp>
    </p:spTree>
    <p:extLst>
      <p:ext uri="{BB962C8B-B14F-4D97-AF65-F5344CB8AC3E}">
        <p14:creationId xmlns:p14="http://schemas.microsoft.com/office/powerpoint/2010/main" val="2581553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A094E-9428-4D60-8A8B-A0A0124B24F2}"/>
              </a:ext>
            </a:extLst>
          </p:cNvPr>
          <p:cNvSpPr>
            <a:spLocks noGrp="1"/>
          </p:cNvSpPr>
          <p:nvPr>
            <p:ph type="title"/>
          </p:nvPr>
        </p:nvSpPr>
        <p:spPr/>
        <p:txBody>
          <a:bodyPr/>
          <a:lstStyle/>
          <a:p>
            <a:r>
              <a:rPr lang="en-US" dirty="0"/>
              <a:t>New Functionality 20.2</a:t>
            </a:r>
          </a:p>
        </p:txBody>
      </p:sp>
      <p:sp>
        <p:nvSpPr>
          <p:cNvPr id="3" name="Content Placeholder 2">
            <a:extLst>
              <a:ext uri="{FF2B5EF4-FFF2-40B4-BE49-F238E27FC236}">
                <a16:creationId xmlns:a16="http://schemas.microsoft.com/office/drawing/2014/main" id="{EDF5E51A-E2EF-4832-94A4-C1C1A69EFAEB}"/>
              </a:ext>
            </a:extLst>
          </p:cNvPr>
          <p:cNvSpPr>
            <a:spLocks noGrp="1"/>
          </p:cNvSpPr>
          <p:nvPr>
            <p:ph idx="1"/>
          </p:nvPr>
        </p:nvSpPr>
        <p:spPr/>
        <p:txBody>
          <a:bodyPr/>
          <a:lstStyle/>
          <a:p>
            <a:r>
              <a:rPr lang="en-US" dirty="0">
                <a:latin typeface="+mj-lt"/>
              </a:rPr>
              <a:t>Copy Sales Document Setup</a:t>
            </a:r>
            <a:r>
              <a:rPr lang="en-US" dirty="0"/>
              <a:t> for specifying in detail what you want to copy, if you want to copy Header and/or Lines of an existing Sales Document in a new Sales Document.</a:t>
            </a:r>
          </a:p>
          <a:p>
            <a:r>
              <a:rPr lang="en-US" dirty="0"/>
              <a:t>In the Item Inventory Profile, you can see the </a:t>
            </a:r>
            <a:r>
              <a:rPr lang="en-US" dirty="0">
                <a:latin typeface="+mj-lt"/>
              </a:rPr>
              <a:t>Available Qty. </a:t>
            </a:r>
            <a:r>
              <a:rPr lang="en-US" dirty="0"/>
              <a:t>even based on future demands by using a lookup to see the details.</a:t>
            </a:r>
          </a:p>
          <a:p>
            <a:r>
              <a:rPr lang="en-US" dirty="0"/>
              <a:t>New fields in the </a:t>
            </a:r>
            <a:r>
              <a:rPr lang="en-US" b="1" dirty="0">
                <a:latin typeface="+mj-lt"/>
              </a:rPr>
              <a:t>Report Layout Settings </a:t>
            </a:r>
            <a:r>
              <a:rPr lang="en-US" dirty="0"/>
              <a:t>for the Sales Order Confirmation: </a:t>
            </a:r>
            <a:r>
              <a:rPr lang="en-US" b="1" dirty="0"/>
              <a:t>Print Order Confirmation if Total Amount is Zero</a:t>
            </a:r>
            <a:r>
              <a:rPr lang="en-US" dirty="0"/>
              <a:t> and for the Purchase Order: </a:t>
            </a:r>
            <a:r>
              <a:rPr lang="en-US" b="1" dirty="0"/>
              <a:t>Print Order if Total Amount is Zero</a:t>
            </a:r>
            <a:r>
              <a:rPr lang="en-US" dirty="0"/>
              <a:t>.</a:t>
            </a:r>
          </a:p>
          <a:p>
            <a:endParaRPr lang="en-US" dirty="0"/>
          </a:p>
          <a:p>
            <a:endParaRPr lang="en-US" dirty="0">
              <a:latin typeface="+mj-lt"/>
            </a:endParaRPr>
          </a:p>
        </p:txBody>
      </p:sp>
    </p:spTree>
    <p:extLst>
      <p:ext uri="{BB962C8B-B14F-4D97-AF65-F5344CB8AC3E}">
        <p14:creationId xmlns:p14="http://schemas.microsoft.com/office/powerpoint/2010/main" val="35326075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E481-0F62-D214-4B06-BDD113357B08}"/>
              </a:ext>
            </a:extLst>
          </p:cNvPr>
          <p:cNvSpPr>
            <a:spLocks noGrp="1"/>
          </p:cNvSpPr>
          <p:nvPr>
            <p:ph type="title"/>
          </p:nvPr>
        </p:nvSpPr>
        <p:spPr/>
        <p:txBody>
          <a:bodyPr/>
          <a:lstStyle/>
          <a:p>
            <a:r>
              <a:rPr lang="en-US" dirty="0"/>
              <a:t>New/Changed in </a:t>
            </a:r>
            <a:br>
              <a:rPr lang="en-US" dirty="0"/>
            </a:br>
            <a:r>
              <a:rPr lang="en-US" dirty="0"/>
              <a:t>TRIMIT 2013 R2</a:t>
            </a:r>
          </a:p>
        </p:txBody>
      </p:sp>
      <p:sp>
        <p:nvSpPr>
          <p:cNvPr id="3" name="Text Placeholder 2">
            <a:extLst>
              <a:ext uri="{FF2B5EF4-FFF2-40B4-BE49-F238E27FC236}">
                <a16:creationId xmlns:a16="http://schemas.microsoft.com/office/drawing/2014/main" id="{CD6B68BA-26EF-8EF3-CC16-BD7C06B63B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136802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E481-0F62-D214-4B06-BDD113357B08}"/>
              </a:ext>
            </a:extLst>
          </p:cNvPr>
          <p:cNvSpPr>
            <a:spLocks noGrp="1"/>
          </p:cNvSpPr>
          <p:nvPr>
            <p:ph type="title"/>
          </p:nvPr>
        </p:nvSpPr>
        <p:spPr/>
        <p:txBody>
          <a:bodyPr>
            <a:noAutofit/>
          </a:bodyPr>
          <a:lstStyle/>
          <a:p>
            <a:r>
              <a:rPr lang="en-GB" sz="4000" dirty="0"/>
              <a:t>What is changed in TRIMIT 21.1.XXXX</a:t>
            </a:r>
            <a:br>
              <a:rPr lang="en-GB" sz="4000" dirty="0"/>
            </a:br>
            <a:r>
              <a:rPr lang="en-GB" sz="4000" dirty="0"/>
              <a:t>on Business Central 2021 Wave 1 </a:t>
            </a:r>
            <a:br>
              <a:rPr lang="en-GB" sz="4000" dirty="0"/>
            </a:br>
            <a:r>
              <a:rPr lang="en-GB" sz="4000" dirty="0"/>
              <a:t>in comparison to TRIMIT 20.2.XXXX</a:t>
            </a:r>
            <a:br>
              <a:rPr lang="en-GB" sz="4000" dirty="0"/>
            </a:br>
            <a:endParaRPr lang="en-US" sz="4000" dirty="0"/>
          </a:p>
        </p:txBody>
      </p:sp>
      <p:sp>
        <p:nvSpPr>
          <p:cNvPr id="3" name="Text Placeholder 2">
            <a:extLst>
              <a:ext uri="{FF2B5EF4-FFF2-40B4-BE49-F238E27FC236}">
                <a16:creationId xmlns:a16="http://schemas.microsoft.com/office/drawing/2014/main" id="{CD6B68BA-26EF-8EF3-CC16-BD7C06B63B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427488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A094E-9428-4D60-8A8B-A0A0124B24F2}"/>
              </a:ext>
            </a:extLst>
          </p:cNvPr>
          <p:cNvSpPr>
            <a:spLocks noGrp="1"/>
          </p:cNvSpPr>
          <p:nvPr>
            <p:ph type="title"/>
          </p:nvPr>
        </p:nvSpPr>
        <p:spPr/>
        <p:txBody>
          <a:bodyPr/>
          <a:lstStyle/>
          <a:p>
            <a:r>
              <a:rPr lang="en-US" dirty="0"/>
              <a:t>New/changed Functionality 21.1</a:t>
            </a:r>
          </a:p>
        </p:txBody>
      </p:sp>
      <p:sp>
        <p:nvSpPr>
          <p:cNvPr id="3" name="Content Placeholder 2">
            <a:extLst>
              <a:ext uri="{FF2B5EF4-FFF2-40B4-BE49-F238E27FC236}">
                <a16:creationId xmlns:a16="http://schemas.microsoft.com/office/drawing/2014/main" id="{EDF5E51A-E2EF-4832-94A4-C1C1A69EFAEB}"/>
              </a:ext>
            </a:extLst>
          </p:cNvPr>
          <p:cNvSpPr>
            <a:spLocks noGrp="1"/>
          </p:cNvSpPr>
          <p:nvPr>
            <p:ph idx="1"/>
          </p:nvPr>
        </p:nvSpPr>
        <p:spPr/>
        <p:txBody>
          <a:bodyPr>
            <a:normAutofit fontScale="92500" lnSpcReduction="20000"/>
          </a:bodyPr>
          <a:lstStyle/>
          <a:p>
            <a:r>
              <a:rPr lang="en-US" sz="2400" dirty="0"/>
              <a:t>New </a:t>
            </a:r>
            <a:r>
              <a:rPr lang="en-US" sz="2400" dirty="0">
                <a:latin typeface="+mj-lt"/>
              </a:rPr>
              <a:t>Inventory Profile Matrix Report (6037014) </a:t>
            </a:r>
            <a:r>
              <a:rPr lang="en-US" sz="2400" dirty="0"/>
              <a:t>that can show you the quantities per process (Sales, Purchase, Production, etc.)</a:t>
            </a:r>
          </a:p>
          <a:p>
            <a:r>
              <a:rPr lang="en-US" sz="2400" dirty="0"/>
              <a:t>Page </a:t>
            </a:r>
            <a:r>
              <a:rPr lang="en-US" sz="2400" dirty="0">
                <a:latin typeface="+mj-lt"/>
              </a:rPr>
              <a:t>Task (6038422) </a:t>
            </a:r>
            <a:r>
              <a:rPr lang="en-US" sz="2400" dirty="0"/>
              <a:t>will be showing more fields by default.</a:t>
            </a:r>
          </a:p>
          <a:p>
            <a:r>
              <a:rPr lang="en-US" sz="2400" dirty="0"/>
              <a:t>Output for the </a:t>
            </a:r>
            <a:r>
              <a:rPr lang="en-US" sz="2400" dirty="0">
                <a:latin typeface="+mj-lt"/>
              </a:rPr>
              <a:t>PDM (Master) Reports (6037208), </a:t>
            </a:r>
            <a:r>
              <a:rPr lang="en-US" sz="2400" dirty="0"/>
              <a:t>can now also be send to </a:t>
            </a:r>
            <a:r>
              <a:rPr lang="en-US" sz="2400" i="1" dirty="0"/>
              <a:t>File List</a:t>
            </a:r>
          </a:p>
          <a:p>
            <a:r>
              <a:rPr lang="en-US" sz="2400" dirty="0"/>
              <a:t>New parameter in </a:t>
            </a:r>
            <a:r>
              <a:rPr lang="en-US" sz="2400" b="1" dirty="0"/>
              <a:t>Inventory Setup: </a:t>
            </a:r>
            <a:r>
              <a:rPr lang="en-US" sz="2400" dirty="0">
                <a:latin typeface="+mj-lt"/>
              </a:rPr>
              <a:t>Suppress Dialogs Pick Update &amp; Posting </a:t>
            </a:r>
            <a:r>
              <a:rPr lang="en-US" sz="2400" dirty="0"/>
              <a:t>to suppress the dialogs during the posting of Pick Documents (i.e. if run via Job Queue).</a:t>
            </a:r>
          </a:p>
          <a:p>
            <a:r>
              <a:rPr lang="en-US" sz="2400" dirty="0">
                <a:latin typeface="+mj-lt"/>
              </a:rPr>
              <a:t>Item Tracking Lines </a:t>
            </a:r>
            <a:r>
              <a:rPr lang="en-US" sz="2400" dirty="0"/>
              <a:t>connected in a Related Order will also be copied to the level above:</a:t>
            </a:r>
          </a:p>
          <a:p>
            <a:pPr lvl="1"/>
            <a:r>
              <a:rPr lang="en-US" sz="1800" dirty="0"/>
              <a:t>Purchase Line -&gt; Sales Line</a:t>
            </a:r>
          </a:p>
          <a:p>
            <a:pPr lvl="1"/>
            <a:r>
              <a:rPr lang="en-US" sz="1800" dirty="0"/>
              <a:t>Purchase Line -&gt; Production Order Line</a:t>
            </a:r>
          </a:p>
          <a:p>
            <a:pPr lvl="1"/>
            <a:r>
              <a:rPr lang="en-US" sz="1800" dirty="0"/>
              <a:t>Production Order -&gt; Sales Line</a:t>
            </a:r>
          </a:p>
          <a:p>
            <a:pPr lvl="1"/>
            <a:r>
              <a:rPr lang="en-US" sz="1800" dirty="0"/>
              <a:t>Production Order -&gt; Production Order Line</a:t>
            </a:r>
          </a:p>
          <a:p>
            <a:endParaRPr lang="en-US" dirty="0">
              <a:latin typeface="+mj-lt"/>
            </a:endParaRPr>
          </a:p>
        </p:txBody>
      </p:sp>
    </p:spTree>
    <p:extLst>
      <p:ext uri="{BB962C8B-B14F-4D97-AF65-F5344CB8AC3E}">
        <p14:creationId xmlns:p14="http://schemas.microsoft.com/office/powerpoint/2010/main" val="28982191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B0B1C-0D8D-4C8C-BA82-D8C1EB890036}"/>
              </a:ext>
            </a:extLst>
          </p:cNvPr>
          <p:cNvSpPr>
            <a:spLocks noGrp="1"/>
          </p:cNvSpPr>
          <p:nvPr>
            <p:ph type="title"/>
          </p:nvPr>
        </p:nvSpPr>
        <p:spPr/>
        <p:txBody>
          <a:bodyPr/>
          <a:lstStyle/>
          <a:p>
            <a:r>
              <a:rPr lang="en-US" dirty="0"/>
              <a:t>New/changed Functionality 21.1</a:t>
            </a:r>
          </a:p>
        </p:txBody>
      </p:sp>
      <p:sp>
        <p:nvSpPr>
          <p:cNvPr id="3" name="Content Placeholder 2">
            <a:extLst>
              <a:ext uri="{FF2B5EF4-FFF2-40B4-BE49-F238E27FC236}">
                <a16:creationId xmlns:a16="http://schemas.microsoft.com/office/drawing/2014/main" id="{22870D9E-668A-48DB-B3EF-C1CB9DD908B8}"/>
              </a:ext>
            </a:extLst>
          </p:cNvPr>
          <p:cNvSpPr>
            <a:spLocks noGrp="1"/>
          </p:cNvSpPr>
          <p:nvPr>
            <p:ph idx="1"/>
          </p:nvPr>
        </p:nvSpPr>
        <p:spPr/>
        <p:txBody>
          <a:bodyPr>
            <a:normAutofit/>
          </a:bodyPr>
          <a:lstStyle/>
          <a:p>
            <a:r>
              <a:rPr lang="en-US" dirty="0"/>
              <a:t>Extended functionality regarding Campaign Prices</a:t>
            </a:r>
            <a:r>
              <a:rPr lang="en-US" b="1" dirty="0"/>
              <a:t>:</a:t>
            </a:r>
          </a:p>
          <a:p>
            <a:pPr lvl="1"/>
            <a:r>
              <a:rPr lang="en-US" dirty="0">
                <a:latin typeface="+mj-lt"/>
              </a:rPr>
              <a:t>Campaign Price Calculation Type </a:t>
            </a:r>
            <a:r>
              <a:rPr lang="en-US" dirty="0"/>
              <a:t>can be:</a:t>
            </a:r>
          </a:p>
          <a:p>
            <a:pPr lvl="2"/>
            <a:r>
              <a:rPr lang="en-US" dirty="0"/>
              <a:t>Price List – Campaign Prices based on a Sales Price with Type </a:t>
            </a:r>
            <a:r>
              <a:rPr lang="en-US" i="1" dirty="0"/>
              <a:t>Campaign.</a:t>
            </a:r>
            <a:endParaRPr lang="en-US" dirty="0"/>
          </a:p>
          <a:p>
            <a:pPr lvl="2"/>
            <a:r>
              <a:rPr lang="en-US" dirty="0"/>
              <a:t>Calc. Base Price Group if line exist – one Price List related to another Price List for the Campaign Prices.</a:t>
            </a:r>
          </a:p>
          <a:p>
            <a:pPr lvl="2"/>
            <a:r>
              <a:rPr lang="en-US" dirty="0"/>
              <a:t>Mix &amp; Match – a minimum quantity of several Items can all get a special Price</a:t>
            </a:r>
          </a:p>
          <a:p>
            <a:pPr lvl="2"/>
            <a:r>
              <a:rPr lang="en-US" dirty="0"/>
              <a:t>Get one for free – if you buy a specific Quantity, you get 1 piece for free</a:t>
            </a:r>
          </a:p>
          <a:p>
            <a:pPr lvl="1"/>
            <a:r>
              <a:rPr lang="en-US" dirty="0"/>
              <a:t>For every Campaign Price, you are also able to determine an extra image that ill be shown on the Portals, to highlight the Campaign: </a:t>
            </a:r>
            <a:r>
              <a:rPr lang="en-US" dirty="0">
                <a:latin typeface="+mj-lt"/>
              </a:rPr>
              <a:t>Visual Campaign Code</a:t>
            </a:r>
            <a:r>
              <a:rPr lang="en-US" dirty="0"/>
              <a:t> in the Price Group Parameters</a:t>
            </a:r>
          </a:p>
          <a:p>
            <a:r>
              <a:rPr lang="en-US" dirty="0"/>
              <a:t>New field </a:t>
            </a:r>
            <a:r>
              <a:rPr lang="en-US" b="1" dirty="0">
                <a:latin typeface="+mj-lt"/>
              </a:rPr>
              <a:t>Skip VAT Recalculation </a:t>
            </a:r>
            <a:r>
              <a:rPr lang="en-US" dirty="0"/>
              <a:t>in the Price Group Parameters</a:t>
            </a:r>
          </a:p>
          <a:p>
            <a:pPr lvl="1"/>
            <a:r>
              <a:rPr lang="en-US" dirty="0">
                <a:effectLst/>
                <a:ea typeface="Calibri" panose="020F0502020204030204" pitchFamily="34" charset="0"/>
                <a:cs typeface="Times New Roman" panose="02020603050405020304" pitchFamily="18" charset="0"/>
              </a:rPr>
              <a:t>Setting this field to </a:t>
            </a:r>
            <a:r>
              <a:rPr lang="en-US" i="1" dirty="0">
                <a:effectLst/>
                <a:ea typeface="Calibri" panose="020F0502020204030204" pitchFamily="34" charset="0"/>
                <a:cs typeface="Times New Roman" panose="02020603050405020304" pitchFamily="18" charset="0"/>
              </a:rPr>
              <a:t>Yes, </a:t>
            </a:r>
            <a:r>
              <a:rPr lang="en-US" dirty="0">
                <a:effectLst/>
                <a:ea typeface="Calibri" panose="020F0502020204030204" pitchFamily="34" charset="0"/>
                <a:cs typeface="Times New Roman" panose="02020603050405020304" pitchFamily="18" charset="0"/>
              </a:rPr>
              <a:t>makes it possible to have the same </a:t>
            </a:r>
            <a:r>
              <a:rPr lang="en-US" b="1" dirty="0">
                <a:effectLst/>
                <a:ea typeface="Calibri" panose="020F0502020204030204" pitchFamily="34" charset="0"/>
                <a:cs typeface="Times New Roman" panose="02020603050405020304" pitchFamily="18" charset="0"/>
              </a:rPr>
              <a:t>Sales Price incl. VAT </a:t>
            </a:r>
            <a:r>
              <a:rPr lang="en-US" dirty="0">
                <a:effectLst/>
                <a:ea typeface="Calibri" panose="020F0502020204030204" pitchFamily="34" charset="0"/>
                <a:cs typeface="Times New Roman" panose="02020603050405020304" pitchFamily="18" charset="0"/>
              </a:rPr>
              <a:t>cross different Countries with different VAT Percentages.</a:t>
            </a:r>
          </a:p>
          <a:p>
            <a:endParaRPr lang="en-US" sz="2400" dirty="0"/>
          </a:p>
        </p:txBody>
      </p:sp>
    </p:spTree>
    <p:extLst>
      <p:ext uri="{BB962C8B-B14F-4D97-AF65-F5344CB8AC3E}">
        <p14:creationId xmlns:p14="http://schemas.microsoft.com/office/powerpoint/2010/main" val="38490622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B0B1C-0D8D-4C8C-BA82-D8C1EB890036}"/>
              </a:ext>
            </a:extLst>
          </p:cNvPr>
          <p:cNvSpPr>
            <a:spLocks noGrp="1"/>
          </p:cNvSpPr>
          <p:nvPr>
            <p:ph type="title"/>
          </p:nvPr>
        </p:nvSpPr>
        <p:spPr/>
        <p:txBody>
          <a:bodyPr/>
          <a:lstStyle/>
          <a:p>
            <a:r>
              <a:rPr lang="en-US" dirty="0"/>
              <a:t>New/changed Functionality 21.1</a:t>
            </a:r>
          </a:p>
        </p:txBody>
      </p:sp>
      <p:sp>
        <p:nvSpPr>
          <p:cNvPr id="3" name="Content Placeholder 2">
            <a:extLst>
              <a:ext uri="{FF2B5EF4-FFF2-40B4-BE49-F238E27FC236}">
                <a16:creationId xmlns:a16="http://schemas.microsoft.com/office/drawing/2014/main" id="{22870D9E-668A-48DB-B3EF-C1CB9DD908B8}"/>
              </a:ext>
            </a:extLst>
          </p:cNvPr>
          <p:cNvSpPr>
            <a:spLocks noGrp="1"/>
          </p:cNvSpPr>
          <p:nvPr>
            <p:ph idx="1"/>
          </p:nvPr>
        </p:nvSpPr>
        <p:spPr/>
        <p:txBody>
          <a:bodyPr>
            <a:normAutofit fontScale="92500"/>
          </a:bodyPr>
          <a:lstStyle/>
          <a:p>
            <a:r>
              <a:rPr lang="en-US" sz="2400" dirty="0"/>
              <a:t>In the Role Center </a:t>
            </a:r>
            <a:r>
              <a:rPr lang="en-US" sz="2400" b="1" dirty="0"/>
              <a:t>TRIMIT Small Business</a:t>
            </a:r>
            <a:r>
              <a:rPr lang="en-US" sz="2400" dirty="0"/>
              <a:t>, there is now a link </a:t>
            </a:r>
            <a:r>
              <a:rPr lang="en-US" sz="2400" i="1" dirty="0">
                <a:latin typeface="+mj-lt"/>
              </a:rPr>
              <a:t>Setup</a:t>
            </a:r>
            <a:r>
              <a:rPr lang="en-US" sz="2400" dirty="0"/>
              <a:t> to many setup programs.</a:t>
            </a:r>
          </a:p>
          <a:p>
            <a:r>
              <a:rPr lang="en-US" sz="2400" dirty="0"/>
              <a:t>In the </a:t>
            </a:r>
            <a:r>
              <a:rPr lang="en-US" sz="2400" dirty="0">
                <a:latin typeface="+mj-lt"/>
              </a:rPr>
              <a:t>Pick Document per Order List</a:t>
            </a:r>
            <a:r>
              <a:rPr lang="en-US" sz="2400" dirty="0"/>
              <a:t>, you are now able to post several Pick Document/Orders at the same time, by selecting the rows and click </a:t>
            </a:r>
            <a:r>
              <a:rPr lang="en-US" sz="2400" b="1" i="1" dirty="0"/>
              <a:t>Post</a:t>
            </a:r>
          </a:p>
          <a:p>
            <a:r>
              <a:rPr lang="en-US" sz="2400" dirty="0"/>
              <a:t>In the Role Centers of </a:t>
            </a:r>
            <a:r>
              <a:rPr lang="en-US" sz="2400" b="1" dirty="0"/>
              <a:t>TRIMIT Small Business </a:t>
            </a:r>
            <a:r>
              <a:rPr lang="en-US" sz="2400" dirty="0"/>
              <a:t>and </a:t>
            </a:r>
            <a:r>
              <a:rPr lang="en-US" sz="2400" b="1" dirty="0"/>
              <a:t>TRIMIT Production </a:t>
            </a:r>
            <a:r>
              <a:rPr lang="en-US" sz="2400" dirty="0"/>
              <a:t>we also added a direct link to </a:t>
            </a:r>
            <a:r>
              <a:rPr lang="en-US" sz="2400" b="1" dirty="0">
                <a:latin typeface="+mj-lt"/>
              </a:rPr>
              <a:t>Production Journal</a:t>
            </a:r>
          </a:p>
          <a:p>
            <a:r>
              <a:rPr lang="en-US" sz="2400" dirty="0"/>
              <a:t>Via the Lines of a </a:t>
            </a:r>
            <a:r>
              <a:rPr lang="en-US" sz="2400" b="1" dirty="0"/>
              <a:t>Posted Purchase Invoice </a:t>
            </a:r>
            <a:r>
              <a:rPr lang="en-US" sz="2400" dirty="0"/>
              <a:t>or a </a:t>
            </a:r>
            <a:r>
              <a:rPr lang="en-US" sz="2400" b="1" dirty="0"/>
              <a:t>Posted Purchase Credit Memo</a:t>
            </a:r>
            <a:r>
              <a:rPr lang="en-US" sz="2400" dirty="0"/>
              <a:t>, you are now also able to see the </a:t>
            </a:r>
            <a:r>
              <a:rPr lang="en-US" sz="2400" b="1" dirty="0">
                <a:latin typeface="+mj-lt"/>
              </a:rPr>
              <a:t>VarDim Order </a:t>
            </a:r>
            <a:r>
              <a:rPr lang="en-US" sz="2400" dirty="0"/>
              <a:t>(</a:t>
            </a:r>
            <a:r>
              <a:rPr lang="en-US" sz="2400" b="1" i="1" dirty="0"/>
              <a:t>Line, VarDim, VarDim Order</a:t>
            </a:r>
            <a:r>
              <a:rPr lang="en-US" sz="2400" dirty="0"/>
              <a:t>)</a:t>
            </a:r>
          </a:p>
          <a:p>
            <a:r>
              <a:rPr lang="en-US" sz="2400" dirty="0"/>
              <a:t>New Parameter in Sales &amp; Receivables Setup:</a:t>
            </a:r>
            <a:br>
              <a:rPr lang="en-US" sz="2400" dirty="0"/>
            </a:br>
            <a:r>
              <a:rPr lang="en-US" sz="2400" b="1" dirty="0">
                <a:effectLst/>
                <a:latin typeface="+mj-lt"/>
                <a:ea typeface="Calibri" panose="020F0502020204030204" pitchFamily="34" charset="0"/>
                <a:cs typeface="Times New Roman" panose="02020603050405020304" pitchFamily="18" charset="0"/>
              </a:rPr>
              <a:t>Availability Check on Make-to-Order Items </a:t>
            </a:r>
            <a:r>
              <a:rPr lang="en-US" sz="2400" dirty="0">
                <a:ea typeface="Calibri" panose="020F0502020204030204" pitchFamily="34" charset="0"/>
                <a:cs typeface="Times New Roman" panose="02020603050405020304" pitchFamily="18" charset="0"/>
              </a:rPr>
              <a:t>to prevent an Availability Check calculation in Sales Line if there will be a Related Order created.</a:t>
            </a:r>
            <a:endParaRPr lang="en-US" sz="2400" dirty="0">
              <a:latin typeface="+mj-lt"/>
            </a:endParaRPr>
          </a:p>
        </p:txBody>
      </p:sp>
    </p:spTree>
    <p:extLst>
      <p:ext uri="{BB962C8B-B14F-4D97-AF65-F5344CB8AC3E}">
        <p14:creationId xmlns:p14="http://schemas.microsoft.com/office/powerpoint/2010/main" val="1077612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4E957-2243-4834-8738-5AED38C2DA76}"/>
              </a:ext>
            </a:extLst>
          </p:cNvPr>
          <p:cNvSpPr>
            <a:spLocks noGrp="1"/>
          </p:cNvSpPr>
          <p:nvPr>
            <p:ph type="title"/>
          </p:nvPr>
        </p:nvSpPr>
        <p:spPr/>
        <p:txBody>
          <a:bodyPr/>
          <a:lstStyle/>
          <a:p>
            <a:r>
              <a:rPr lang="en-US" dirty="0"/>
              <a:t>New/changed Functionality 21.1</a:t>
            </a:r>
          </a:p>
        </p:txBody>
      </p:sp>
      <p:sp>
        <p:nvSpPr>
          <p:cNvPr id="3" name="Content Placeholder 2">
            <a:extLst>
              <a:ext uri="{FF2B5EF4-FFF2-40B4-BE49-F238E27FC236}">
                <a16:creationId xmlns:a16="http://schemas.microsoft.com/office/drawing/2014/main" id="{A8FA7B2D-5CE8-464E-981E-C68649ABE7A9}"/>
              </a:ext>
            </a:extLst>
          </p:cNvPr>
          <p:cNvSpPr>
            <a:spLocks noGrp="1"/>
          </p:cNvSpPr>
          <p:nvPr>
            <p:ph idx="1"/>
          </p:nvPr>
        </p:nvSpPr>
        <p:spPr/>
        <p:txBody>
          <a:bodyPr/>
          <a:lstStyle/>
          <a:p>
            <a:r>
              <a:rPr lang="en-US" sz="2400" dirty="0"/>
              <a:t>New Report: </a:t>
            </a:r>
            <a:r>
              <a:rPr lang="en-US" sz="2400" b="1" i="1" dirty="0">
                <a:effectLst/>
                <a:latin typeface="+mj-lt"/>
                <a:ea typeface="Calibri" panose="020F0502020204030204" pitchFamily="34" charset="0"/>
                <a:cs typeface="Times New Roman" panose="02020603050405020304" pitchFamily="18" charset="0"/>
              </a:rPr>
              <a:t>Reschedule Sales Lines Based on Availability </a:t>
            </a:r>
            <a:r>
              <a:rPr lang="en-US" sz="2400" dirty="0">
                <a:ea typeface="Calibri" panose="020F0502020204030204" pitchFamily="34" charset="0"/>
                <a:cs typeface="Times New Roman" panose="02020603050405020304" pitchFamily="18" charset="0"/>
              </a:rPr>
              <a:t>to change Shipment Dates on Sales Lines with </a:t>
            </a:r>
            <a:r>
              <a:rPr lang="en-US" sz="2400" b="1" dirty="0">
                <a:ea typeface="Calibri" panose="020F0502020204030204" pitchFamily="34" charset="0"/>
                <a:cs typeface="Times New Roman" panose="02020603050405020304" pitchFamily="18" charset="0"/>
              </a:rPr>
              <a:t>Replenishment Policy </a:t>
            </a:r>
            <a:r>
              <a:rPr lang="en-US" sz="2400" i="1" dirty="0">
                <a:ea typeface="Calibri" panose="020F0502020204030204" pitchFamily="34" charset="0"/>
                <a:cs typeface="Times New Roman" panose="02020603050405020304" pitchFamily="18" charset="0"/>
              </a:rPr>
              <a:t>Inventory, </a:t>
            </a:r>
            <a:r>
              <a:rPr lang="en-US" sz="2400" dirty="0">
                <a:ea typeface="Calibri" panose="020F0502020204030204" pitchFamily="34" charset="0"/>
                <a:cs typeface="Times New Roman" panose="02020603050405020304" pitchFamily="18" charset="0"/>
              </a:rPr>
              <a:t>based on Availability that can be based on the dates of the Purchase-/Production Orders.</a:t>
            </a:r>
            <a:r>
              <a:rPr lang="en-US" sz="2400" b="1" i="1" dirty="0">
                <a:effectLst/>
                <a:latin typeface="+mj-lt"/>
                <a:ea typeface="Calibri" panose="020F0502020204030204" pitchFamily="34" charset="0"/>
                <a:cs typeface="Times New Roman" panose="02020603050405020304" pitchFamily="18" charset="0"/>
              </a:rPr>
              <a:t> </a:t>
            </a:r>
            <a:endParaRPr lang="en-US" sz="2400" dirty="0">
              <a:latin typeface="+mj-lt"/>
            </a:endParaRPr>
          </a:p>
        </p:txBody>
      </p:sp>
    </p:spTree>
    <p:extLst>
      <p:ext uri="{BB962C8B-B14F-4D97-AF65-F5344CB8AC3E}">
        <p14:creationId xmlns:p14="http://schemas.microsoft.com/office/powerpoint/2010/main" val="36528726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E481-0F62-D214-4B06-BDD113357B08}"/>
              </a:ext>
            </a:extLst>
          </p:cNvPr>
          <p:cNvSpPr>
            <a:spLocks noGrp="1"/>
          </p:cNvSpPr>
          <p:nvPr>
            <p:ph type="title"/>
          </p:nvPr>
        </p:nvSpPr>
        <p:spPr/>
        <p:txBody>
          <a:bodyPr>
            <a:noAutofit/>
          </a:bodyPr>
          <a:lstStyle/>
          <a:p>
            <a:r>
              <a:rPr lang="en-GB" sz="4000" dirty="0"/>
              <a:t>What is changed in TRIMIT 21.2.XXXX</a:t>
            </a:r>
            <a:br>
              <a:rPr lang="en-GB" sz="4000" dirty="0"/>
            </a:br>
            <a:r>
              <a:rPr lang="en-GB" sz="4000" dirty="0"/>
              <a:t>on Business Central 2021 Wave 2 </a:t>
            </a:r>
            <a:br>
              <a:rPr lang="en-GB" sz="4000" dirty="0"/>
            </a:br>
            <a:r>
              <a:rPr lang="en-GB" sz="4000" dirty="0"/>
              <a:t>in comparison to TRIMIT 21.1.XXXX</a:t>
            </a:r>
            <a:br>
              <a:rPr lang="en-GB" sz="4000" dirty="0"/>
            </a:br>
            <a:endParaRPr lang="en-US" sz="4000" dirty="0"/>
          </a:p>
        </p:txBody>
      </p:sp>
      <p:sp>
        <p:nvSpPr>
          <p:cNvPr id="3" name="Text Placeholder 2">
            <a:extLst>
              <a:ext uri="{FF2B5EF4-FFF2-40B4-BE49-F238E27FC236}">
                <a16:creationId xmlns:a16="http://schemas.microsoft.com/office/drawing/2014/main" id="{CD6B68BA-26EF-8EF3-CC16-BD7C06B63B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165064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60B26-883D-440C-AD75-6BC83BBD4F52}"/>
              </a:ext>
            </a:extLst>
          </p:cNvPr>
          <p:cNvSpPr>
            <a:spLocks noGrp="1"/>
          </p:cNvSpPr>
          <p:nvPr>
            <p:ph type="title"/>
          </p:nvPr>
        </p:nvSpPr>
        <p:spPr/>
        <p:txBody>
          <a:bodyPr/>
          <a:lstStyle/>
          <a:p>
            <a:r>
              <a:rPr lang="en-US" dirty="0"/>
              <a:t>New/changed Functionality 21.2</a:t>
            </a:r>
          </a:p>
        </p:txBody>
      </p:sp>
      <p:sp>
        <p:nvSpPr>
          <p:cNvPr id="3" name="Content Placeholder 2">
            <a:extLst>
              <a:ext uri="{FF2B5EF4-FFF2-40B4-BE49-F238E27FC236}">
                <a16:creationId xmlns:a16="http://schemas.microsoft.com/office/drawing/2014/main" id="{1DAEAAC6-8254-4CBB-895F-E39A11A7524A}"/>
              </a:ext>
            </a:extLst>
          </p:cNvPr>
          <p:cNvSpPr>
            <a:spLocks noGrp="1"/>
          </p:cNvSpPr>
          <p:nvPr>
            <p:ph idx="1"/>
          </p:nvPr>
        </p:nvSpPr>
        <p:spPr/>
        <p:txBody>
          <a:bodyPr/>
          <a:lstStyle/>
          <a:p>
            <a:r>
              <a:rPr lang="en-US" dirty="0"/>
              <a:t>Report </a:t>
            </a:r>
            <a:r>
              <a:rPr lang="en-US" dirty="0">
                <a:latin typeface="+mj-lt"/>
              </a:rPr>
              <a:t>6036730 trm Purchase Order </a:t>
            </a:r>
            <a:r>
              <a:rPr lang="en-US" dirty="0"/>
              <a:t>can also include the pdf-files of the Master Reports – if send by E-Mail – of all the Masters on the Purchase Order.</a:t>
            </a:r>
          </a:p>
          <a:p>
            <a:r>
              <a:rPr lang="en-US" dirty="0"/>
              <a:t>Measurement Chart Versions has been extended with the fields </a:t>
            </a:r>
            <a:r>
              <a:rPr lang="en-US" b="1" dirty="0"/>
              <a:t>Global Dimension 1, Global Dimension 2, Collection No. </a:t>
            </a:r>
            <a:r>
              <a:rPr lang="en-US" dirty="0"/>
              <a:t>and</a:t>
            </a:r>
            <a:r>
              <a:rPr lang="en-US" b="1" dirty="0"/>
              <a:t> Shipment Group</a:t>
            </a:r>
          </a:p>
          <a:p>
            <a:r>
              <a:rPr lang="en-US" dirty="0"/>
              <a:t>New </a:t>
            </a:r>
            <a:r>
              <a:rPr lang="en-US" b="1" dirty="0"/>
              <a:t>Standard Comments </a:t>
            </a:r>
            <a:r>
              <a:rPr lang="en-US" dirty="0"/>
              <a:t>for the Additional Comments of the Master</a:t>
            </a:r>
          </a:p>
          <a:p>
            <a:r>
              <a:rPr lang="en-US" dirty="0"/>
              <a:t>AL Code in external reports for </a:t>
            </a:r>
            <a:r>
              <a:rPr lang="en-US" b="1" dirty="0"/>
              <a:t>Customer Statement, Reminder </a:t>
            </a:r>
            <a:r>
              <a:rPr lang="en-US" dirty="0"/>
              <a:t>and </a:t>
            </a:r>
            <a:r>
              <a:rPr lang="en-US" b="1" dirty="0"/>
              <a:t>Finance Charge Memo</a:t>
            </a:r>
            <a:r>
              <a:rPr lang="en-US" dirty="0"/>
              <a:t> changed for getting the right </a:t>
            </a:r>
            <a:r>
              <a:rPr lang="en-US" b="1" dirty="0"/>
              <a:t>Sales Bank Account Setup.</a:t>
            </a:r>
            <a:endParaRPr lang="en-US" dirty="0"/>
          </a:p>
        </p:txBody>
      </p:sp>
    </p:spTree>
    <p:extLst>
      <p:ext uri="{BB962C8B-B14F-4D97-AF65-F5344CB8AC3E}">
        <p14:creationId xmlns:p14="http://schemas.microsoft.com/office/powerpoint/2010/main" val="6529216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FB631-60FE-40DF-9D5B-B674F1F24F31}"/>
              </a:ext>
            </a:extLst>
          </p:cNvPr>
          <p:cNvSpPr>
            <a:spLocks noGrp="1"/>
          </p:cNvSpPr>
          <p:nvPr>
            <p:ph type="title"/>
          </p:nvPr>
        </p:nvSpPr>
        <p:spPr/>
        <p:txBody>
          <a:bodyPr/>
          <a:lstStyle/>
          <a:p>
            <a:r>
              <a:rPr lang="en-US" dirty="0"/>
              <a:t>New/changed Functionality 21.2</a:t>
            </a:r>
          </a:p>
        </p:txBody>
      </p:sp>
      <p:sp>
        <p:nvSpPr>
          <p:cNvPr id="3" name="Content Placeholder 2">
            <a:extLst>
              <a:ext uri="{FF2B5EF4-FFF2-40B4-BE49-F238E27FC236}">
                <a16:creationId xmlns:a16="http://schemas.microsoft.com/office/drawing/2014/main" id="{E6388144-B9C1-4B63-B406-69F7B630C2D4}"/>
              </a:ext>
            </a:extLst>
          </p:cNvPr>
          <p:cNvSpPr>
            <a:spLocks noGrp="1"/>
          </p:cNvSpPr>
          <p:nvPr>
            <p:ph idx="1"/>
          </p:nvPr>
        </p:nvSpPr>
        <p:spPr/>
        <p:txBody>
          <a:bodyPr>
            <a:normAutofit/>
          </a:bodyPr>
          <a:lstStyle/>
          <a:p>
            <a:r>
              <a:rPr lang="en-US" dirty="0"/>
              <a:t>New functionality to see/maintain the Files and Folders you have in your </a:t>
            </a:r>
            <a:r>
              <a:rPr lang="en-US" b="1" dirty="0"/>
              <a:t>Azure Storage Services </a:t>
            </a:r>
            <a:r>
              <a:rPr lang="en-US" dirty="0"/>
              <a:t>in TRIMIT based on </a:t>
            </a:r>
            <a:r>
              <a:rPr lang="en-US" b="1" dirty="0"/>
              <a:t>Connections Setups, File Shares </a:t>
            </a:r>
            <a:r>
              <a:rPr lang="en-US" dirty="0"/>
              <a:t>and </a:t>
            </a:r>
            <a:r>
              <a:rPr lang="en-US" b="1" dirty="0"/>
              <a:t>File Explorer.</a:t>
            </a:r>
          </a:p>
          <a:p>
            <a:r>
              <a:rPr lang="en-US" dirty="0"/>
              <a:t>New field in Item Tracking Code for Production Orders: </a:t>
            </a:r>
            <a:r>
              <a:rPr lang="en-US" b="1" dirty="0"/>
              <a:t>Create Tracking For</a:t>
            </a:r>
            <a:r>
              <a:rPr lang="en-US" dirty="0"/>
              <a:t>: </a:t>
            </a:r>
            <a:r>
              <a:rPr lang="en-US" i="1" dirty="0"/>
              <a:t>Outstanding Quantity (one Tracking Code per Order) </a:t>
            </a:r>
            <a:r>
              <a:rPr lang="en-US" dirty="0"/>
              <a:t>or </a:t>
            </a:r>
            <a:r>
              <a:rPr lang="en-US" i="1" dirty="0"/>
              <a:t>Quantity to Finish (Tracking Code per Finished Quantity)</a:t>
            </a:r>
          </a:p>
          <a:p>
            <a:r>
              <a:rPr lang="en-US" dirty="0"/>
              <a:t>Shop Floor</a:t>
            </a:r>
          </a:p>
          <a:p>
            <a:pPr lvl="1"/>
            <a:r>
              <a:rPr lang="en-US" b="1" dirty="0"/>
              <a:t>Finishing</a:t>
            </a:r>
            <a:r>
              <a:rPr lang="en-US" dirty="0"/>
              <a:t> Production Order when registering Time of last Operation</a:t>
            </a:r>
          </a:p>
          <a:p>
            <a:pPr lvl="1"/>
            <a:r>
              <a:rPr lang="en-US" dirty="0"/>
              <a:t>Only use for </a:t>
            </a:r>
            <a:r>
              <a:rPr lang="en-US" b="1" dirty="0"/>
              <a:t>Tasks</a:t>
            </a:r>
            <a:r>
              <a:rPr lang="en-US" dirty="0"/>
              <a:t> or also for </a:t>
            </a:r>
            <a:r>
              <a:rPr lang="en-US" b="1" dirty="0"/>
              <a:t>Indirect/Absence Time </a:t>
            </a:r>
            <a:r>
              <a:rPr lang="en-US" dirty="0"/>
              <a:t>registration</a:t>
            </a:r>
          </a:p>
          <a:p>
            <a:pPr lvl="1"/>
            <a:r>
              <a:rPr lang="en-US" b="1" dirty="0"/>
              <a:t>Default Terminal Menu </a:t>
            </a:r>
            <a:r>
              <a:rPr lang="en-US" dirty="0"/>
              <a:t>will be created when installing Shop Floor</a:t>
            </a:r>
          </a:p>
          <a:p>
            <a:pPr lvl="1"/>
            <a:r>
              <a:rPr lang="en-US" b="1" dirty="0"/>
              <a:t>Block Terminal Close Login Page </a:t>
            </a:r>
            <a:r>
              <a:rPr lang="en-US" dirty="0"/>
              <a:t>parameter in Shop Floor Setup to keep the Terminal Login Page Open all the time</a:t>
            </a:r>
          </a:p>
          <a:p>
            <a:pPr lvl="1"/>
            <a:endParaRPr lang="en-US" dirty="0"/>
          </a:p>
        </p:txBody>
      </p:sp>
    </p:spTree>
    <p:extLst>
      <p:ext uri="{BB962C8B-B14F-4D97-AF65-F5344CB8AC3E}">
        <p14:creationId xmlns:p14="http://schemas.microsoft.com/office/powerpoint/2010/main" val="30842803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93101-A701-4A4C-8CFB-34822555001B}"/>
              </a:ext>
            </a:extLst>
          </p:cNvPr>
          <p:cNvSpPr>
            <a:spLocks noGrp="1"/>
          </p:cNvSpPr>
          <p:nvPr>
            <p:ph type="title"/>
          </p:nvPr>
        </p:nvSpPr>
        <p:spPr/>
        <p:txBody>
          <a:bodyPr/>
          <a:lstStyle/>
          <a:p>
            <a:r>
              <a:rPr lang="en-US" dirty="0"/>
              <a:t>New/changed Functionality 21.2</a:t>
            </a:r>
          </a:p>
        </p:txBody>
      </p:sp>
      <p:sp>
        <p:nvSpPr>
          <p:cNvPr id="3" name="Content Placeholder 2">
            <a:extLst>
              <a:ext uri="{FF2B5EF4-FFF2-40B4-BE49-F238E27FC236}">
                <a16:creationId xmlns:a16="http://schemas.microsoft.com/office/drawing/2014/main" id="{1EC74ACC-1F07-46D7-8CBA-9E1235A981CA}"/>
              </a:ext>
            </a:extLst>
          </p:cNvPr>
          <p:cNvSpPr>
            <a:spLocks noGrp="1"/>
          </p:cNvSpPr>
          <p:nvPr>
            <p:ph idx="1"/>
          </p:nvPr>
        </p:nvSpPr>
        <p:spPr/>
        <p:txBody>
          <a:bodyPr>
            <a:normAutofit lnSpcReduction="10000"/>
          </a:bodyPr>
          <a:lstStyle/>
          <a:p>
            <a:r>
              <a:rPr lang="en-US" b="1" dirty="0"/>
              <a:t>Show in Alternative Currency </a:t>
            </a:r>
            <a:r>
              <a:rPr lang="en-US" dirty="0"/>
              <a:t>option for the Extended Sales Statistics Setup, to see the Statistics in another Currency as LCY.</a:t>
            </a:r>
          </a:p>
          <a:p>
            <a:r>
              <a:rPr lang="en-US" dirty="0"/>
              <a:t>Additions regarding Intrastat as of January 1</a:t>
            </a:r>
            <a:r>
              <a:rPr lang="en-US" baseline="30000" dirty="0"/>
              <a:t>st</a:t>
            </a:r>
            <a:r>
              <a:rPr lang="en-US" dirty="0"/>
              <a:t> 2022:</a:t>
            </a:r>
          </a:p>
          <a:p>
            <a:pPr lvl="1"/>
            <a:r>
              <a:rPr lang="en-US" b="1" dirty="0">
                <a:effectLst/>
                <a:ea typeface="Calibri" panose="020F0502020204030204" pitchFamily="34" charset="0"/>
                <a:cs typeface="Times New Roman" panose="02020603050405020304" pitchFamily="18" charset="0"/>
              </a:rPr>
              <a:t>Transaction Type Transfer Orders </a:t>
            </a:r>
            <a:r>
              <a:rPr lang="en-US" dirty="0">
                <a:effectLst/>
                <a:ea typeface="Calibri" panose="020F0502020204030204" pitchFamily="34" charset="0"/>
                <a:cs typeface="Times New Roman" panose="02020603050405020304" pitchFamily="18" charset="0"/>
              </a:rPr>
              <a:t>field in the General Led</a:t>
            </a:r>
            <a:r>
              <a:rPr lang="en-US" dirty="0">
                <a:ea typeface="Calibri" panose="020F0502020204030204" pitchFamily="34" charset="0"/>
                <a:cs typeface="Times New Roman" panose="02020603050405020304" pitchFamily="18" charset="0"/>
              </a:rPr>
              <a:t>ger Setup – this should be set to 31: </a:t>
            </a:r>
            <a:r>
              <a:rPr lang="en-US" dirty="0">
                <a:solidFill>
                  <a:srgbClr val="000000"/>
                </a:solidFill>
                <a:effectLst/>
                <a:ea typeface="Calibri" panose="020F0502020204030204" pitchFamily="34" charset="0"/>
                <a:cs typeface="Times New Roman" panose="02020603050405020304" pitchFamily="18" charset="0"/>
              </a:rPr>
              <a:t>Transport to or from a storage room (excluding on-demand stock and consignment</a:t>
            </a:r>
          </a:p>
          <a:p>
            <a:pPr lvl="1"/>
            <a:r>
              <a:rPr lang="en-US" b="1" dirty="0">
                <a:solidFill>
                  <a:srgbClr val="000000"/>
                </a:solidFill>
                <a:effectLst/>
                <a:ea typeface="Times New Roman" panose="02020603050405020304" pitchFamily="18" charset="0"/>
              </a:rPr>
              <a:t>Transaction Type</a:t>
            </a:r>
            <a:r>
              <a:rPr lang="en-US" dirty="0">
                <a:solidFill>
                  <a:srgbClr val="000000"/>
                </a:solidFill>
                <a:effectLst/>
                <a:ea typeface="Times New Roman" panose="02020603050405020304" pitchFamily="18" charset="0"/>
              </a:rPr>
              <a:t> </a:t>
            </a:r>
            <a:r>
              <a:rPr lang="en-US" b="1" dirty="0">
                <a:solidFill>
                  <a:srgbClr val="000000"/>
                </a:solidFill>
                <a:effectLst/>
                <a:ea typeface="Times New Roman" panose="02020603050405020304" pitchFamily="18" charset="0"/>
              </a:rPr>
              <a:t>Direct Trade </a:t>
            </a:r>
            <a:r>
              <a:rPr lang="en-US" dirty="0">
                <a:solidFill>
                  <a:srgbClr val="000000"/>
                </a:solidFill>
                <a:effectLst/>
                <a:ea typeface="Times New Roman" panose="02020603050405020304" pitchFamily="18" charset="0"/>
                <a:cs typeface="Times New Roman" panose="02020603050405020304" pitchFamily="18" charset="0"/>
              </a:rPr>
              <a:t>in the Sales Channel for the specific Transaction Type of Direct Trade – this should be set to 12: </a:t>
            </a:r>
            <a:r>
              <a:rPr lang="en-US" dirty="0">
                <a:solidFill>
                  <a:srgbClr val="000000"/>
                </a:solidFill>
                <a:effectLst/>
                <a:ea typeface="Calibri" panose="020F0502020204030204" pitchFamily="34" charset="0"/>
                <a:cs typeface="Times New Roman" panose="02020603050405020304" pitchFamily="18" charset="0"/>
              </a:rPr>
              <a:t>Direct trade with/by private consumers (incl. distance selling</a:t>
            </a:r>
            <a:r>
              <a:rPr lang="en-US" dirty="0">
                <a:solidFill>
                  <a:srgbClr val="000000"/>
                </a:solidFill>
                <a:effectLst/>
                <a:ea typeface="Times New Roman" panose="02020603050405020304" pitchFamily="18" charset="0"/>
              </a:rPr>
              <a:t>) in the Sales Channels that are used for i.e. the B2C and InStore Portal Profiles.</a:t>
            </a:r>
          </a:p>
          <a:p>
            <a:r>
              <a:rPr lang="en-US" dirty="0">
                <a:solidFill>
                  <a:srgbClr val="000000"/>
                </a:solidFill>
              </a:rPr>
              <a:t>In E-Mail Templates a new (mandatory) field for </a:t>
            </a:r>
            <a:r>
              <a:rPr lang="en-US" b="1" dirty="0">
                <a:solidFill>
                  <a:srgbClr val="000000"/>
                </a:solidFill>
              </a:rPr>
              <a:t>Email Account</a:t>
            </a:r>
            <a:r>
              <a:rPr lang="en-US" dirty="0">
                <a:solidFill>
                  <a:srgbClr val="000000"/>
                </a:solidFill>
              </a:rPr>
              <a:t> to determine the Sender Name and Sender E-Mail. The Fields </a:t>
            </a:r>
            <a:r>
              <a:rPr lang="en-US" b="1" dirty="0">
                <a:solidFill>
                  <a:srgbClr val="000000"/>
                </a:solidFill>
              </a:rPr>
              <a:t>Sender Name </a:t>
            </a:r>
            <a:r>
              <a:rPr lang="en-US" dirty="0">
                <a:solidFill>
                  <a:srgbClr val="000000"/>
                </a:solidFill>
              </a:rPr>
              <a:t>and </a:t>
            </a:r>
            <a:r>
              <a:rPr lang="en-US" b="1" dirty="0">
                <a:solidFill>
                  <a:srgbClr val="000000"/>
                </a:solidFill>
              </a:rPr>
              <a:t>Sender E-Mail </a:t>
            </a:r>
            <a:r>
              <a:rPr lang="en-US" dirty="0">
                <a:solidFill>
                  <a:srgbClr val="000000"/>
                </a:solidFill>
              </a:rPr>
              <a:t>will be deleted</a:t>
            </a:r>
            <a:endParaRPr lang="en-US" dirty="0"/>
          </a:p>
        </p:txBody>
      </p:sp>
    </p:spTree>
    <p:extLst>
      <p:ext uri="{BB962C8B-B14F-4D97-AF65-F5344CB8AC3E}">
        <p14:creationId xmlns:p14="http://schemas.microsoft.com/office/powerpoint/2010/main" val="37915089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D41E6-BA57-42EA-864C-E1044D0DB4AA}"/>
              </a:ext>
            </a:extLst>
          </p:cNvPr>
          <p:cNvSpPr>
            <a:spLocks noGrp="1"/>
          </p:cNvSpPr>
          <p:nvPr>
            <p:ph type="title"/>
          </p:nvPr>
        </p:nvSpPr>
        <p:spPr/>
        <p:txBody>
          <a:bodyPr/>
          <a:lstStyle/>
          <a:p>
            <a:r>
              <a:rPr lang="en-US" dirty="0"/>
              <a:t>New/changed Functionality 21.2</a:t>
            </a:r>
          </a:p>
        </p:txBody>
      </p:sp>
      <p:sp>
        <p:nvSpPr>
          <p:cNvPr id="3" name="Content Placeholder 2">
            <a:extLst>
              <a:ext uri="{FF2B5EF4-FFF2-40B4-BE49-F238E27FC236}">
                <a16:creationId xmlns:a16="http://schemas.microsoft.com/office/drawing/2014/main" id="{91A08770-1710-4B3F-8F95-03D641BEE601}"/>
              </a:ext>
            </a:extLst>
          </p:cNvPr>
          <p:cNvSpPr>
            <a:spLocks noGrp="1"/>
          </p:cNvSpPr>
          <p:nvPr>
            <p:ph idx="1"/>
          </p:nvPr>
        </p:nvSpPr>
        <p:spPr/>
        <p:txBody>
          <a:bodyPr>
            <a:normAutofit/>
          </a:bodyPr>
          <a:lstStyle/>
          <a:p>
            <a:r>
              <a:rPr lang="en-US" dirty="0"/>
              <a:t>New Action </a:t>
            </a:r>
            <a:r>
              <a:rPr lang="en-US" i="1" dirty="0">
                <a:latin typeface="+mj-lt"/>
              </a:rPr>
              <a:t>All Category Lines</a:t>
            </a:r>
            <a:r>
              <a:rPr lang="en-US" dirty="0">
                <a:latin typeface="+mj-lt"/>
              </a:rPr>
              <a:t> </a:t>
            </a:r>
            <a:r>
              <a:rPr lang="en-US" dirty="0"/>
              <a:t>in page </a:t>
            </a:r>
            <a:r>
              <a:rPr lang="en-US" b="1" i="1" dirty="0"/>
              <a:t>trm Category Lines (6038122) </a:t>
            </a:r>
            <a:r>
              <a:rPr lang="en-US" dirty="0"/>
              <a:t>to show all the Category Lines regardless the </a:t>
            </a:r>
            <a:r>
              <a:rPr lang="en-US" b="1" dirty="0"/>
              <a:t>Parent No.</a:t>
            </a:r>
            <a:endParaRPr lang="en-US" dirty="0"/>
          </a:p>
          <a:p>
            <a:r>
              <a:rPr lang="en-US" dirty="0"/>
              <a:t>In page </a:t>
            </a:r>
            <a:r>
              <a:rPr lang="en-US" b="1" i="1" dirty="0"/>
              <a:t>trm Prod Collect Orders List (6037319, List), </a:t>
            </a:r>
            <a:r>
              <a:rPr lang="en-US" dirty="0"/>
              <a:t>we added the </a:t>
            </a:r>
            <a:r>
              <a:rPr lang="en-US" dirty="0">
                <a:latin typeface="+mj-lt"/>
              </a:rPr>
              <a:t>Status</a:t>
            </a:r>
            <a:r>
              <a:rPr lang="en-US" dirty="0"/>
              <a:t> of the PCO.</a:t>
            </a:r>
          </a:p>
          <a:p>
            <a:r>
              <a:rPr lang="en-US" dirty="0"/>
              <a:t>Easy way to see several related Pictures of a Master: simply by clicking </a:t>
            </a:r>
            <a:r>
              <a:rPr lang="en-US" dirty="0">
                <a:latin typeface="+mj-lt"/>
              </a:rPr>
              <a:t>&gt;</a:t>
            </a:r>
            <a:r>
              <a:rPr lang="en-US" dirty="0"/>
              <a:t> in the FactBox of </a:t>
            </a:r>
            <a:r>
              <a:rPr lang="en-US" b="1" i="1" dirty="0"/>
              <a:t>Master Pictures</a:t>
            </a:r>
          </a:p>
          <a:p>
            <a:r>
              <a:rPr lang="en-US" dirty="0"/>
              <a:t>New Parameter </a:t>
            </a:r>
            <a:r>
              <a:rPr lang="en-US" b="1" dirty="0">
                <a:latin typeface="+mj-lt"/>
              </a:rPr>
              <a:t>Default Matrix Distribution Method </a:t>
            </a:r>
            <a:r>
              <a:rPr lang="en-US" dirty="0"/>
              <a:t>in the Sales &amp; Receivables Setup and in the Purchase &amp; Payables Setup</a:t>
            </a:r>
          </a:p>
          <a:p>
            <a:r>
              <a:rPr lang="en-US" dirty="0"/>
              <a:t>You can now use the </a:t>
            </a:r>
            <a:r>
              <a:rPr lang="en-US" b="1" dirty="0">
                <a:latin typeface="+mj-lt"/>
              </a:rPr>
              <a:t>Matrix Distribution </a:t>
            </a:r>
            <a:r>
              <a:rPr lang="en-US" dirty="0"/>
              <a:t>functionality without pre-defined Codes.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6999453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TRIMIT 2024">
      <a:dk1>
        <a:srgbClr val="02015F"/>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RIMIT 2024">
      <a:majorFont>
        <a:latin typeface="Kanit SemiBold"/>
        <a:ea typeface=""/>
        <a:cs typeface=""/>
      </a:majorFont>
      <a:minorFont>
        <a:latin typeface="Ralew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RIMIT Group empty presentation template" id="{B42CB680-34D1-418A-BB3E-655F9478B4A3}" vid="{A3845ADC-DADE-4B83-AE62-EECA315E2A7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2A4CA77242FD0549846ACFB59FA0DA62" ma:contentTypeVersion="4" ma:contentTypeDescription="Opret et nyt dokument." ma:contentTypeScope="" ma:versionID="b61d1f532cfdef96f2dedf4d9b772d5e">
  <xsd:schema xmlns:xsd="http://www.w3.org/2001/XMLSchema" xmlns:xs="http://www.w3.org/2001/XMLSchema" xmlns:p="http://schemas.microsoft.com/office/2006/metadata/properties" xmlns:ns2="f877c1a7-5f8e-4fc2-9bf2-bdac44d46191" targetNamespace="http://schemas.microsoft.com/office/2006/metadata/properties" ma:root="true" ma:fieldsID="3224988a87a7a298170c42229312a13b" ns2:_="">
    <xsd:import namespace="f877c1a7-5f8e-4fc2-9bf2-bdac44d4619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77c1a7-5f8e-4fc2-9bf2-bdac44d461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BA43F67-51FC-430E-9EED-16786D539488}">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9D7D46C1-41D1-4A88-BBA6-66E68DEBFD53}">
  <ds:schemaRefs>
    <ds:schemaRef ds:uri="http://schemas.microsoft.com/sharepoint/v3/contenttype/forms"/>
  </ds:schemaRefs>
</ds:datastoreItem>
</file>

<file path=customXml/itemProps3.xml><?xml version="1.0" encoding="utf-8"?>
<ds:datastoreItem xmlns:ds="http://schemas.openxmlformats.org/officeDocument/2006/customXml" ds:itemID="{B3417224-E77F-4A84-A8D0-718F303433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77c1a7-5f8e-4fc2-9bf2-bdac44d461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TRIMIT Group empty presentation template</Template>
  <TotalTime>1576</TotalTime>
  <Words>15073</Words>
  <Application>Microsoft Office PowerPoint</Application>
  <PresentationFormat>Widescreen</PresentationFormat>
  <Paragraphs>1134</Paragraphs>
  <Slides>185</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185</vt:i4>
      </vt:variant>
    </vt:vector>
  </HeadingPairs>
  <TitlesOfParts>
    <vt:vector size="194" baseType="lpstr">
      <vt:lpstr>Times New Roman</vt:lpstr>
      <vt:lpstr>Calibri</vt:lpstr>
      <vt:lpstr>Aptos</vt:lpstr>
      <vt:lpstr>Wingdings</vt:lpstr>
      <vt:lpstr>Kanit SemiBold</vt:lpstr>
      <vt:lpstr>Arial</vt:lpstr>
      <vt:lpstr>Raleway</vt:lpstr>
      <vt:lpstr>Segoe UI</vt:lpstr>
      <vt:lpstr>Office Theme</vt:lpstr>
      <vt:lpstr>TRIMIT 2013 until latest Release of TRIMIT</vt:lpstr>
      <vt:lpstr>TRIMIT End-to-end solution</vt:lpstr>
      <vt:lpstr>New/Changed in  TRIMIT 2013</vt:lpstr>
      <vt:lpstr>TRIMIT 2013 ERP – November 2012</vt:lpstr>
      <vt:lpstr>Tree view of Item Bill of Materials 2013</vt:lpstr>
      <vt:lpstr>Matrix Distribution 2013</vt:lpstr>
      <vt:lpstr>New/Changed in  TRIMIT 2013 SP1</vt:lpstr>
      <vt:lpstr>TRIMIT 2013SP1 ERP – August 2013</vt:lpstr>
      <vt:lpstr>New/Changed in  TRIMIT 2013 R2</vt:lpstr>
      <vt:lpstr>TRIMIT 2013R2 – December 2013</vt:lpstr>
      <vt:lpstr>TRIMIT 2013R2 Portals – December 2013</vt:lpstr>
      <vt:lpstr>New/Changed in  TRIMIT 2013 R2S</vt:lpstr>
      <vt:lpstr>TRIMIT 2013R2S ERP – May 2014</vt:lpstr>
      <vt:lpstr>PDM Report Set 2013R2S</vt:lpstr>
      <vt:lpstr>PDM Report Set 2013R2S</vt:lpstr>
      <vt:lpstr>TRIMIT 2013R2S Portals – May 2014</vt:lpstr>
      <vt:lpstr>New/Changed in  TRIMIT 2015 on NAV 2015</vt:lpstr>
      <vt:lpstr>TRIMIT 2015 ERP – November 2014</vt:lpstr>
      <vt:lpstr>TRIMIT Workflow 2015</vt:lpstr>
      <vt:lpstr>Master Variant Overview 2015</vt:lpstr>
      <vt:lpstr>Purchase Order Overview 2015</vt:lpstr>
      <vt:lpstr>TRIMIT 2015 Portals – November 2014</vt:lpstr>
      <vt:lpstr>New/Changed in  TRIMIT 2016 on NAV 2016</vt:lpstr>
      <vt:lpstr>TRIMIT 2016 ERP – January 2016</vt:lpstr>
      <vt:lpstr>Add-Info, Composition, Care Labels 2016</vt:lpstr>
      <vt:lpstr>Outsourced Production and Transfer Orders 2016</vt:lpstr>
      <vt:lpstr>E-Mail Functionality 2016</vt:lpstr>
      <vt:lpstr>TRIMIT 2016 Portals – January 2016</vt:lpstr>
      <vt:lpstr>New/Changed in  TRIMIT 2017 on NAV 2017</vt:lpstr>
      <vt:lpstr>TRIMIT 2017 ERP –Dec 2016</vt:lpstr>
      <vt:lpstr>Item and SKU Maintenance 2017</vt:lpstr>
      <vt:lpstr>Copy BOM Lines functionality extended and default values for next level 2017 </vt:lpstr>
      <vt:lpstr>TRIMIT 2017 Portals –Dec 2016</vt:lpstr>
      <vt:lpstr>Search Table Lines – Maintain 2017</vt:lpstr>
      <vt:lpstr>New/Changed in  TRIMIT 2018 on NAV 2018</vt:lpstr>
      <vt:lpstr>TRIMIT 2018 ERP – Feb 2018</vt:lpstr>
      <vt:lpstr>Bill of Materials – Group Filter 2018</vt:lpstr>
      <vt:lpstr>Bill of Materials – Group Filter 2018</vt:lpstr>
      <vt:lpstr>Where-Used 2018</vt:lpstr>
      <vt:lpstr>Where-Used 2018</vt:lpstr>
      <vt:lpstr>Where-Used Report 2018</vt:lpstr>
      <vt:lpstr>E-Mail Functionality 2018</vt:lpstr>
      <vt:lpstr>Intercompany 2018</vt:lpstr>
      <vt:lpstr>Replication 2018</vt:lpstr>
      <vt:lpstr>Item Sales Replacement 2018      </vt:lpstr>
      <vt:lpstr>Item Sales Replacement 2018     </vt:lpstr>
      <vt:lpstr>Item Sales Replacement 2018       </vt:lpstr>
      <vt:lpstr>MRP – Calculation Buffer 2018  </vt:lpstr>
      <vt:lpstr>MRP - Batch Log 2018      </vt:lpstr>
      <vt:lpstr>MRP - Batch Log 2018     </vt:lpstr>
      <vt:lpstr>MRP – Actions 2018    </vt:lpstr>
      <vt:lpstr>MRP – Job Queue 2018</vt:lpstr>
      <vt:lpstr>MRP – Job Queue support 2018      </vt:lpstr>
      <vt:lpstr>Sales Bank Account Setup 2018</vt:lpstr>
      <vt:lpstr>What’s new in TRIMIT 2018</vt:lpstr>
      <vt:lpstr>TRIMIT 2018 Portals – Feb 2018</vt:lpstr>
      <vt:lpstr>New/Changed in TRIMIT BC13  on Business Central Fall 2018</vt:lpstr>
      <vt:lpstr>What’s new in TRIMIT BC13</vt:lpstr>
      <vt:lpstr>What’s new in TRIMIT BC13</vt:lpstr>
      <vt:lpstr>Complaints – new Setups BC13</vt:lpstr>
      <vt:lpstr>Complaints BC13</vt:lpstr>
      <vt:lpstr>Complaint – process BC13</vt:lpstr>
      <vt:lpstr>Sales Statistics BC13</vt:lpstr>
      <vt:lpstr>Master Wizard BC13  </vt:lpstr>
      <vt:lpstr>What’s new in TRIMIT BC13</vt:lpstr>
      <vt:lpstr>TRIMIT BC13 Portals – Dec 2018</vt:lpstr>
      <vt:lpstr>TRIMIT BC13 Portals – Dec 2018</vt:lpstr>
      <vt:lpstr>New/Changed in TRIMIT BC13 R2  on Business Central Fall 2018</vt:lpstr>
      <vt:lpstr>What’s new in TRIMIT BC13 R2</vt:lpstr>
      <vt:lpstr>TRIMIT BC13 R2 Portals – Dec 2019</vt:lpstr>
      <vt:lpstr>What is changed in TRIMIT 20.2.XXXX on Business Central 2020 Wave 2  in comparison to TRIMIT BC13 R2  </vt:lpstr>
      <vt:lpstr>General Remarks 20.2</vt:lpstr>
      <vt:lpstr>Deleted functionalities 20.2</vt:lpstr>
      <vt:lpstr>Deleted Functionality 20.2</vt:lpstr>
      <vt:lpstr>Deleted Functionality 20.2</vt:lpstr>
      <vt:lpstr>Replaced Functionality 20.2</vt:lpstr>
      <vt:lpstr>Replaced Functionality 20.2</vt:lpstr>
      <vt:lpstr>Replaced Functionality 20.2</vt:lpstr>
      <vt:lpstr>Replaced Functionality 20.2</vt:lpstr>
      <vt:lpstr>Changed Functionality 20.2</vt:lpstr>
      <vt:lpstr>Changed Functionality 20.2</vt:lpstr>
      <vt:lpstr>Changed Functionality 20.2</vt:lpstr>
      <vt:lpstr>Changed Functionality 20.2</vt:lpstr>
      <vt:lpstr>New Functionality 20.2</vt:lpstr>
      <vt:lpstr>New Functionality 20.2</vt:lpstr>
      <vt:lpstr>New Functionality 20.2</vt:lpstr>
      <vt:lpstr>New Functionality 20.2</vt:lpstr>
      <vt:lpstr>New Functionality 20.2</vt:lpstr>
      <vt:lpstr>New Functionality 20.2</vt:lpstr>
      <vt:lpstr>What is changed in TRIMIT 21.1.XXXX on Business Central 2021 Wave 1  in comparison to TRIMIT 20.2.XXXX </vt:lpstr>
      <vt:lpstr>New/changed Functionality 21.1</vt:lpstr>
      <vt:lpstr>New/changed Functionality 21.1</vt:lpstr>
      <vt:lpstr>New/changed Functionality 21.1</vt:lpstr>
      <vt:lpstr>New/changed Functionality 21.1</vt:lpstr>
      <vt:lpstr>What is changed in TRIMIT 21.2.XXXX on Business Central 2021 Wave 2  in comparison to TRIMIT 21.1.XXXX </vt:lpstr>
      <vt:lpstr>New/changed Functionality 21.2</vt:lpstr>
      <vt:lpstr>New/changed Functionality 21.2</vt:lpstr>
      <vt:lpstr>New/changed Functionality 21.2</vt:lpstr>
      <vt:lpstr>New/changed Functionality 21.2</vt:lpstr>
      <vt:lpstr>What is changed in TRIMIT 22.1.XXXX on Business Central 2022 Wave 1  in comparison to TRIMIT 21.2.XXXX </vt:lpstr>
      <vt:lpstr>New/changed Functionality 22.1</vt:lpstr>
      <vt:lpstr>New/changed Functionality 22.1</vt:lpstr>
      <vt:lpstr>New/changed Functionality 22.1</vt:lpstr>
      <vt:lpstr>New/changed Functionality 22.1</vt:lpstr>
      <vt:lpstr>New/changed Functionality 22.1</vt:lpstr>
      <vt:lpstr>New/changed Functionality 22.1</vt:lpstr>
      <vt:lpstr>New/changed Functionality 22.1</vt:lpstr>
      <vt:lpstr>New/changed Functionality 22.1</vt:lpstr>
      <vt:lpstr>New/changed Functionality 22.1</vt:lpstr>
      <vt:lpstr>What is changed in TRIMIT 22.2.XXXX on Business Central 2022 Wave 2  in comparison to TRIMIT 22.1.XXXX </vt:lpstr>
      <vt:lpstr>New/changed Functionality 22.2</vt:lpstr>
      <vt:lpstr>New/changed Functionality 22.2</vt:lpstr>
      <vt:lpstr>New/changed Functionality 22.2</vt:lpstr>
      <vt:lpstr>New/changed Functionality 22.2</vt:lpstr>
      <vt:lpstr>New/changed Functionality 22.2</vt:lpstr>
      <vt:lpstr>What is changed in TRIMIT 23.1.XXXX on Business Central 2023 Wave 1  in comparison to TRIMIT 22.2.XXXX </vt:lpstr>
      <vt:lpstr>New/changed Functionality 23.1</vt:lpstr>
      <vt:lpstr>New/changed Functionality 23.1</vt:lpstr>
      <vt:lpstr>New/changed Functionality 23.1</vt:lpstr>
      <vt:lpstr>New/changed Functionality 23.1</vt:lpstr>
      <vt:lpstr>New/changed Functionality 23.1</vt:lpstr>
      <vt:lpstr>New/changed Functionality 23.1</vt:lpstr>
      <vt:lpstr>New/changed Functionality 23.1</vt:lpstr>
      <vt:lpstr>New/changed Functionality 23.1</vt:lpstr>
      <vt:lpstr>New/changed Functionality 23.1</vt:lpstr>
      <vt:lpstr>New/changed Functionality 23.1</vt:lpstr>
      <vt:lpstr>What is changed in TRIMIT 23.2.XXXX on Business Central 2023 Wave 2  in comparison to TRIMIT 23.1.XXXX </vt:lpstr>
      <vt:lpstr>New/changed Functionality 23.2</vt:lpstr>
      <vt:lpstr>New/changed Functionality 23.2</vt:lpstr>
      <vt:lpstr>New/changed Functionality 23.2</vt:lpstr>
      <vt:lpstr>New/changed Functionality 23.2</vt:lpstr>
      <vt:lpstr>What is changed in TRIMIT 24.1.XXXX on Business Central 2024 Wave 1  in comparison to TRIMIT 23.2.XXXX </vt:lpstr>
      <vt:lpstr>New/changed Functionality 24.1</vt:lpstr>
      <vt:lpstr>New/changed Functionality 24.1</vt:lpstr>
      <vt:lpstr>New/changed Functionality 24.1</vt:lpstr>
      <vt:lpstr>New/changed Functionality 24.1</vt:lpstr>
      <vt:lpstr>New/changed Functionality 24.1</vt:lpstr>
      <vt:lpstr>New/changed Functionality 24.1</vt:lpstr>
      <vt:lpstr>New/changed Functionality 24.1</vt:lpstr>
      <vt:lpstr>New/changed Functionality 24.1</vt:lpstr>
      <vt:lpstr>What is changed in TRIMIT 24.2.XXXX on Business Central 2024 Wave 2  in comparison to TRIMIT 24.1.XXXX </vt:lpstr>
      <vt:lpstr>New/changed Functionality 24.2</vt:lpstr>
      <vt:lpstr>New/changed Functionality 24.2</vt:lpstr>
      <vt:lpstr>New/changed Functionality 24.2</vt:lpstr>
      <vt:lpstr>New/changed Functionality 24.2</vt:lpstr>
      <vt:lpstr>New/changed Functionality 24.2</vt:lpstr>
      <vt:lpstr>New/changed Functionality 24.2</vt:lpstr>
      <vt:lpstr>New/changed Functionality 24.2</vt:lpstr>
      <vt:lpstr>New/changed Functionality 24.2</vt:lpstr>
      <vt:lpstr>New/changed Functionality 24.2</vt:lpstr>
      <vt:lpstr>What is changed in TRIMIT 25.1.XXXX on Business Central 2025 Wave 1  in comparison to TRIMIT 24.2.XXXX </vt:lpstr>
      <vt:lpstr>New/changed Functionality 25.1</vt:lpstr>
      <vt:lpstr>New/changed Functionality 25.1</vt:lpstr>
      <vt:lpstr>New/changed Functionality 25.1</vt:lpstr>
      <vt:lpstr>New/changed Functionality 25.1</vt:lpstr>
      <vt:lpstr>New/changed Functionality 25.1</vt:lpstr>
      <vt:lpstr>New/changed Functionality 25.1</vt:lpstr>
      <vt:lpstr>New/changed Functionality 25.1</vt:lpstr>
      <vt:lpstr>New/changed Functionality 25.1</vt:lpstr>
      <vt:lpstr>New/changed Functionality 25.1</vt:lpstr>
      <vt:lpstr>New/changed Functionality 25.1</vt:lpstr>
      <vt:lpstr>New/changed Functionality 25.1</vt:lpstr>
      <vt:lpstr>New/changed Functionality 25.1</vt:lpstr>
      <vt:lpstr>What is changed in TRIMIT 25.2.XXXX on Business Central 2025 Wave 2  in comparison to TRIMIT 25.1.XXXX </vt:lpstr>
      <vt:lpstr>New/changed Functionality 25.2</vt:lpstr>
      <vt:lpstr>New/changed Functionality 25.2</vt:lpstr>
      <vt:lpstr>New/changed Functionality 25.2</vt:lpstr>
      <vt:lpstr>New/changed Functionality 25.2</vt:lpstr>
      <vt:lpstr>New/changed Functionality 25.2</vt:lpstr>
      <vt:lpstr>New/changed Functionality 25.2</vt:lpstr>
      <vt:lpstr>What is changed in TRIMIT 26.1.XXXX on Business Central 2026 Wave 1  in comparison to TRIMIT 25.2.XXXX </vt:lpstr>
      <vt:lpstr>New/changed Functionality 26.1</vt:lpstr>
      <vt:lpstr>New/changed Functionality 26.1</vt:lpstr>
      <vt:lpstr>New/changed Functionality 26.1</vt:lpstr>
      <vt:lpstr>New/changed Functionality 26.1</vt:lpstr>
      <vt:lpstr>General Information </vt:lpstr>
      <vt:lpstr>Business Central keyboard shortcuts</vt:lpstr>
      <vt:lpstr>Business Central and TRIMIT keyboard shortcuts per page</vt:lpstr>
      <vt:lpstr>Customize looks</vt:lpstr>
      <vt:lpstr>Customize looks</vt:lpstr>
      <vt:lpstr>Find Programs and add them to your Role Center</vt:lpstr>
      <vt:lpstr>Find Programs</vt:lpstr>
      <vt:lpstr>Table Content of BC</vt:lpstr>
      <vt:lpstr>Table Content Editor of TRIMIT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TRIMIT 2013 until latest Release of TRIMIT</dc:title>
  <dc:creator>Kitty Bisseling</dc:creator>
  <cp:lastModifiedBy>Kitty Bisseling</cp:lastModifiedBy>
  <cp:revision>117</cp:revision>
  <dcterms:created xsi:type="dcterms:W3CDTF">2024-06-27T09:09:22Z</dcterms:created>
  <dcterms:modified xsi:type="dcterms:W3CDTF">2026-07-28T08:32:47Z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0x0101002A4CA77242FD0549846ACFB59FA0DA62</vt:lpwstr>
  </property>
</Properties>
</file>